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Программные расходы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2022 год</c:v>
                </c:pt>
                <c:pt idx="2">
                  <c:v>2021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8743.8055299999996</c:v>
                </c:pt>
                <c:pt idx="1">
                  <c:v>9746.98963</c:v>
                </c:pt>
                <c:pt idx="2">
                  <c:v>11626.80243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8D-4E31-A0E6-0CD16917F85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Непрограммные расходы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2022 год</c:v>
                </c:pt>
                <c:pt idx="2">
                  <c:v>2021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12093.86147</c:v>
                </c:pt>
                <c:pt idx="1">
                  <c:v>12056.5049</c:v>
                </c:pt>
                <c:pt idx="2">
                  <c:v>11680.934569999999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8D-4E31-A0E6-0CD16917F85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2022 год</c:v>
                </c:pt>
                <c:pt idx="2">
                  <c:v>2021 год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3-7C8D-4E31-A0E6-0CD16917F8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0931360"/>
        <c:axId val="250932608"/>
        <c:axId val="0"/>
      </c:bar3DChart>
      <c:catAx>
        <c:axId val="2509313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0932608"/>
        <c:crosses val="autoZero"/>
        <c:auto val="1"/>
        <c:lblAlgn val="ctr"/>
        <c:lblOffset val="100"/>
        <c:noMultiLvlLbl val="0"/>
      </c:catAx>
      <c:valAx>
        <c:axId val="2509326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0931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2021 год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Лист1!$A$2:$A$10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Другие вопросы в области национальной экономики</c:v>
                </c:pt>
                <c:pt idx="5">
                  <c:v>Жилищно-коммунальное хозяйство</c:v>
                </c:pt>
                <c:pt idx="6">
                  <c:v>Образование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9708.9190999999992</c:v>
                </c:pt>
                <c:pt idx="1">
                  <c:v>271.60000000000002</c:v>
                </c:pt>
                <c:pt idx="2">
                  <c:v>529.02</c:v>
                </c:pt>
                <c:pt idx="3">
                  <c:v>3926.28</c:v>
                </c:pt>
                <c:pt idx="4">
                  <c:v>428.4</c:v>
                </c:pt>
                <c:pt idx="5">
                  <c:v>8163.4224299999996</c:v>
                </c:pt>
                <c:pt idx="6">
                  <c:v>190</c:v>
                </c:pt>
                <c:pt idx="7">
                  <c:v>463.49495999999999</c:v>
                </c:pt>
                <c:pt idx="8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E0-43EE-9726-A9B764D0D6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221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279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95435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098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9471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743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6108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668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551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484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565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359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334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434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070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3BDF3-CEAE-41CD-B906-F0710F37BE12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044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3BDF3-CEAE-41CD-B906-F0710F37BE12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D1F2095-C645-479E-A21D-C209271AAA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529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45521" y="1894580"/>
            <a:ext cx="7766936" cy="164630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АДМИНИСТРАЦИЯ </a:t>
            </a:r>
            <a:b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НУРМИНСКОГО СЕЛЬСКОГО ПОСЕЛЕНИЯ </a:t>
            </a:r>
            <a:b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ТОСНЕНСКОГО РАЙОНА ЛЕНИНГРАДСКОЙ ОБЛАСТИ</a:t>
            </a:r>
            <a:endParaRPr lang="ru-RU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217886"/>
            <a:ext cx="7766936" cy="1096899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Бюджет Нурминского сельского поселения Тосненского района Ленинградской области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на 2021 год и на плановый период 2022 и 2023 годов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7882" y="6488668"/>
            <a:ext cx="18603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РСД от 24.12.2020 № 59</a:t>
            </a:r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969" y="83147"/>
            <a:ext cx="1078039" cy="127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141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СОСТАВЛЕНИЕ ПРОЕКТА БЮДЖЕТА НУРМИНСКОГО СЕЛЬСКОГО ПОСЕЛЕНИЯ ТОСНЕНСКОГО РАЙОНА ЛЕНИНГРАДСКОЙ ОБЛАСТИ: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10155"/>
            <a:ext cx="8871112" cy="3033346"/>
          </a:xfrm>
        </p:spPr>
        <p:txBody>
          <a:bodyPr/>
          <a:lstStyle/>
          <a:p>
            <a:pPr algn="just"/>
            <a:r>
              <a:rPr lang="ru-RU" dirty="0" smtClean="0"/>
              <a:t>Бюджет разрабатывается и утверждается в форме решения совета депутатов Нурминского сельского поселения на 3 года – на очередной финансовый год и плановый период.</a:t>
            </a:r>
          </a:p>
          <a:p>
            <a:pPr algn="just"/>
            <a:r>
              <a:rPr lang="ru-RU" dirty="0" smtClean="0"/>
              <a:t>Финансовый год соответствует календарному году и длится с 1 января по 31 декабря.</a:t>
            </a:r>
          </a:p>
          <a:p>
            <a:pPr algn="just"/>
            <a:r>
              <a:rPr lang="ru-RU" dirty="0" smtClean="0"/>
              <a:t>Решение о бюджете вступает в силу с 1 января и действует по 31 декабря финансового года, если иное не предусмотрено Бюджетным кодексом и решением совета депутатов Нурминского сельского поселения.</a:t>
            </a:r>
          </a:p>
          <a:p>
            <a:pPr marL="0" indent="0" algn="just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2567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СВЕДЕНИЯ, НЕОБХОДИМЫЕ ДЛЯ СОСТАВЛЕНИЯ ПРОЕКТА БЮДЖЕТА НУРМИНСКОГО СЕЛЬСКОГО ПОСЕЛЕНИЯ ТОСНЕНСКОГО РАЙОНА ЛЕНИНГРАДСКОЙ ОБЛАСТИ. СОСТАВЛЕНИЕ ПРОЕКТА БЮДЖЕТА ОСНОВЫВАЕТСЯ НА: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90"/>
            <a:ext cx="8596668" cy="3009288"/>
          </a:xfrm>
        </p:spPr>
        <p:txBody>
          <a:bodyPr/>
          <a:lstStyle/>
          <a:p>
            <a:r>
              <a:rPr lang="ru-RU" dirty="0"/>
              <a:t>о</a:t>
            </a:r>
            <a:r>
              <a:rPr lang="ru-RU" dirty="0" smtClean="0"/>
              <a:t>сновных посланиях Президента Российской Федерации;</a:t>
            </a:r>
          </a:p>
          <a:p>
            <a:r>
              <a:rPr lang="ru-RU" dirty="0"/>
              <a:t>о</a:t>
            </a:r>
            <a:r>
              <a:rPr lang="ru-RU" dirty="0" smtClean="0"/>
              <a:t>сновных направлениях бюджетной и налоговой политики;</a:t>
            </a:r>
          </a:p>
          <a:p>
            <a:r>
              <a:rPr lang="ru-RU" dirty="0" smtClean="0"/>
              <a:t>прогнозе социально-экономического развития Нурминского сельского поселения;</a:t>
            </a:r>
          </a:p>
          <a:p>
            <a:r>
              <a:rPr lang="ru-RU" dirty="0" smtClean="0"/>
              <a:t>бюджетном прогнозе на долгосрочный период, в случае, если представительный орган Нурминского поселения принял решение о его формировании;</a:t>
            </a:r>
          </a:p>
          <a:p>
            <a:r>
              <a:rPr lang="ru-RU" dirty="0" smtClean="0"/>
              <a:t>муниципальных программах Нурминского сельского поселения.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174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75492"/>
            <a:ext cx="8596668" cy="1034562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ПОСТУПЛЕНИЯ ДОХОДОВ В БЮДЖЕТ НУРМИНСКОГО СЕЛЬСКОГО ПОСЕЛЕНИЯ ТОСНЕНСКОГО РАЙОНА ЛЕНИНГРАДСКОЙ ОБЛАСТИ ПО ДОХОДАМ ПО КОДАМ ВИДОВ ДОХОДОВ, ПОДВИДОВ ДОХОДОВ (ТЫС.РУБ.)</a:t>
            </a:r>
            <a:endParaRPr lang="ru-RU" sz="2000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6915787"/>
              </p:ext>
            </p:extLst>
          </p:nvPr>
        </p:nvGraphicFramePr>
        <p:xfrm>
          <a:off x="677692" y="1538654"/>
          <a:ext cx="8596310" cy="510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9262">
                  <a:extLst>
                    <a:ext uri="{9D8B030D-6E8A-4147-A177-3AD203B41FA5}">
                      <a16:colId xmlns:a16="http://schemas.microsoft.com/office/drawing/2014/main" val="810971145"/>
                    </a:ext>
                  </a:extLst>
                </a:gridCol>
                <a:gridCol w="2210044">
                  <a:extLst>
                    <a:ext uri="{9D8B030D-6E8A-4147-A177-3AD203B41FA5}">
                      <a16:colId xmlns:a16="http://schemas.microsoft.com/office/drawing/2014/main" val="2079817907"/>
                    </a:ext>
                  </a:extLst>
                </a:gridCol>
                <a:gridCol w="1591408">
                  <a:extLst>
                    <a:ext uri="{9D8B030D-6E8A-4147-A177-3AD203B41FA5}">
                      <a16:colId xmlns:a16="http://schemas.microsoft.com/office/drawing/2014/main" val="3806498024"/>
                    </a:ext>
                  </a:extLst>
                </a:gridCol>
                <a:gridCol w="1556238">
                  <a:extLst>
                    <a:ext uri="{9D8B030D-6E8A-4147-A177-3AD203B41FA5}">
                      <a16:colId xmlns:a16="http://schemas.microsoft.com/office/drawing/2014/main" val="2965492198"/>
                    </a:ext>
                  </a:extLst>
                </a:gridCol>
                <a:gridCol w="1519358">
                  <a:extLst>
                    <a:ext uri="{9D8B030D-6E8A-4147-A177-3AD203B41FA5}">
                      <a16:colId xmlns:a16="http://schemas.microsoft.com/office/drawing/2014/main" val="27802747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КБК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ИСТОЧНИК ДОХОДОВ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2021 ГОД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2022 ГОД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2023 ГОД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0701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 smtClean="0">
                          <a:solidFill>
                            <a:schemeClr val="tx1"/>
                          </a:solidFill>
                        </a:rPr>
                        <a:t>1 00 00000 00 0000 000</a:t>
                      </a:r>
                      <a:endParaRPr lang="ru-RU" sz="1100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 smtClean="0">
                          <a:solidFill>
                            <a:schemeClr val="tx1"/>
                          </a:solidFill>
                        </a:rPr>
                        <a:t>НАЛОГОВЫЕ</a:t>
                      </a:r>
                      <a:r>
                        <a:rPr lang="ru-RU" sz="1100" i="1" baseline="0" dirty="0" smtClean="0">
                          <a:solidFill>
                            <a:schemeClr val="tx1"/>
                          </a:solidFill>
                        </a:rPr>
                        <a:t> И НЕНАЛОГОВЫЕ </a:t>
                      </a:r>
                      <a:r>
                        <a:rPr lang="ru-RU" sz="1100" i="1" dirty="0" smtClean="0">
                          <a:solidFill>
                            <a:schemeClr val="tx1"/>
                          </a:solidFill>
                        </a:rPr>
                        <a:t>ДОХОДЫ</a:t>
                      </a:r>
                      <a:endParaRPr lang="ru-RU" sz="1100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 smtClean="0">
                          <a:solidFill>
                            <a:schemeClr val="tx1"/>
                          </a:solidFill>
                        </a:rPr>
                        <a:t>13694,68000</a:t>
                      </a:r>
                      <a:endParaRPr lang="ru-RU" sz="1100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 smtClean="0">
                          <a:solidFill>
                            <a:schemeClr val="tx1"/>
                          </a:solidFill>
                        </a:rPr>
                        <a:t>14162,33753</a:t>
                      </a:r>
                      <a:endParaRPr lang="ru-RU" sz="1100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 smtClean="0">
                          <a:solidFill>
                            <a:schemeClr val="tx1"/>
                          </a:solidFill>
                        </a:rPr>
                        <a:t>13982,40000</a:t>
                      </a:r>
                      <a:endParaRPr lang="ru-RU" sz="1100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7616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1 01 00000 00 0000 000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НАЛОГИ НА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</a:rPr>
                        <a:t> ПРИБЫЛЬ, ДОХОДЫ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5340,00000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5450,00000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5560,00000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7514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1 03 00000 00 0000 000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НАЛОГИ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</a:rPr>
                        <a:t> НА ТОВАРЫ (РАБОТЫ, УСЛУГИ), РЕАЛИЗУЕМЫЕ НА ТЕРРИТОРИИ РОССИЙСКОЙ ФЕДЕРАЦИИ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1458,28000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1458,28000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1210,00000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6486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1 05 00000 00 0000 000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НАЛОГИ НА СОВОКУПНЫЙ ДОХОД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5,00000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5,00000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5,00000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18105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1 06 00000 00 0000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</a:rPr>
                        <a:t> 000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НАЛОГИ НА ИМУЩЕСТВО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5153,000000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5460,65753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5369,00000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7469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1 11 00000 00 0000 000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ДОХОДЫ ОТ ИСПОЛЬЗОВАНИЯ ИМУЩЕСТВА, НАХОДЯЩЕГОСЯ В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</a:rPr>
                        <a:t> МУНИЦИПАЛЬНОЙ СОБСТВЕННОСТИ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1138,40000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1138,40000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1138,40000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0855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1 13 00000 00 0000 000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ДОХОДЫ ОТ ОКАЗАНИЯ ПЛАТНЫХ УСЛУГ (РАБОТ) И КОМПЕНСАЦИИ ЗАТРАТ ГОСУДАРСТВА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600,00000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650,00000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700,00000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38107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 smtClean="0">
                          <a:solidFill>
                            <a:schemeClr val="tx1"/>
                          </a:solidFill>
                        </a:rPr>
                        <a:t>2 00 00000 00 0000 000</a:t>
                      </a:r>
                      <a:endParaRPr lang="ru-RU" sz="1100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 smtClean="0">
                          <a:solidFill>
                            <a:schemeClr val="tx1"/>
                          </a:solidFill>
                        </a:rPr>
                        <a:t>БЕЗВОЗМЕЗДНЫЕ ПОСТУПЛЕНИЯ</a:t>
                      </a:r>
                      <a:endParaRPr lang="ru-RU" sz="1100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 smtClean="0">
                          <a:solidFill>
                            <a:schemeClr val="tx1"/>
                          </a:solidFill>
                        </a:rPr>
                        <a:t>9013,05700</a:t>
                      </a:r>
                      <a:endParaRPr lang="ru-RU" sz="1100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 smtClean="0">
                          <a:solidFill>
                            <a:schemeClr val="tx1"/>
                          </a:solidFill>
                        </a:rPr>
                        <a:t>7607,32000</a:t>
                      </a:r>
                      <a:endParaRPr lang="ru-RU" sz="1100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 smtClean="0">
                          <a:solidFill>
                            <a:schemeClr val="tx1"/>
                          </a:solidFill>
                        </a:rPr>
                        <a:t>7412,72000</a:t>
                      </a:r>
                      <a:endParaRPr lang="ru-RU" sz="1100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3300838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i="1" dirty="0" smtClean="0">
                          <a:solidFill>
                            <a:schemeClr val="tx1"/>
                          </a:solidFill>
                        </a:rPr>
                        <a:t>ВСЕГО</a:t>
                      </a:r>
                      <a:r>
                        <a:rPr lang="ru-RU" sz="1100" i="1" baseline="0" dirty="0" smtClean="0">
                          <a:solidFill>
                            <a:schemeClr val="tx1"/>
                          </a:solidFill>
                        </a:rPr>
                        <a:t> ДОХОДОВ</a:t>
                      </a:r>
                      <a:endParaRPr lang="ru-RU" sz="1100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 smtClean="0">
                          <a:solidFill>
                            <a:schemeClr val="tx1"/>
                          </a:solidFill>
                        </a:rPr>
                        <a:t>22707,73700</a:t>
                      </a:r>
                      <a:endParaRPr lang="ru-RU" sz="1100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 smtClean="0">
                          <a:solidFill>
                            <a:schemeClr val="tx1"/>
                          </a:solidFill>
                        </a:rPr>
                        <a:t>21769,65753</a:t>
                      </a:r>
                      <a:endParaRPr lang="ru-RU" sz="1100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i="1" dirty="0" smtClean="0">
                          <a:solidFill>
                            <a:schemeClr val="tx1"/>
                          </a:solidFill>
                        </a:rPr>
                        <a:t>21395,12000</a:t>
                      </a:r>
                      <a:endParaRPr lang="ru-RU" sz="1100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7477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1490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РАСХОДЫ БЮДЖЕТА НУРМИНСКОГО СЕЛЬСКОГО ПОСЕЛЕНИЯ ТОСНЕНСКОГО РАЙОНА ЛЕНИНГРАДСКОЙ ОБЛАСТИ НА 2021 ГОД И НА ПЛАНОВЫЙ ПЕРИОД 2022 И 2023 ГОДОВ (ТЫС. РУБ.)</a:t>
            </a:r>
            <a:endParaRPr lang="ru-RU" sz="1800" dirty="0">
              <a:solidFill>
                <a:schemeClr val="tx1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5011892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81901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8377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СТРУКТУРА РАСХОДОВ НА 2021 ГОД И НА ПЛАНОВЫЙ ПЕРИОД 2022 И 2023 ГОДОВ (ТЫС.РУБ.)</a:t>
            </a:r>
            <a:endParaRPr lang="ru-RU" sz="1800" dirty="0">
              <a:solidFill>
                <a:schemeClr val="tx1"/>
              </a:solidFill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528478743"/>
              </p:ext>
            </p:extLst>
          </p:nvPr>
        </p:nvGraphicFramePr>
        <p:xfrm>
          <a:off x="1250950" y="1495425"/>
          <a:ext cx="8128000" cy="5042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3108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1"/>
            <a:ext cx="8596668" cy="7620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МУНИЦИПАЛЬНЫЕ ПРОГРАММЫ НУРМИНСКОГО СЕЛЬСКОГО ПОСЕЛЕНИЯ ТОСНЕНСКОГО РАЙОНА ЛЕНИНГРАДСКОЙ ОБЛАСТИ НА 2021 ГОД: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71601"/>
            <a:ext cx="8596668" cy="4669761"/>
          </a:xfrm>
        </p:spPr>
        <p:txBody>
          <a:bodyPr/>
          <a:lstStyle/>
          <a:p>
            <a:pPr algn="just"/>
            <a:r>
              <a:rPr lang="ru-RU" dirty="0" smtClean="0"/>
              <a:t>Благоустройство территории Нурминского сельского поселения Тосненского района Ленинградской области (4094,0 тыс. руб.)</a:t>
            </a:r>
          </a:p>
          <a:p>
            <a:pPr algn="just"/>
            <a:r>
              <a:rPr lang="ru-RU" dirty="0" smtClean="0"/>
              <a:t>Развитие части территории Нурминского сельского поселения Тосненского района Ленинградской области, являющейся административным центром поселения (1209,3 тыс. руб.)</a:t>
            </a:r>
          </a:p>
          <a:p>
            <a:pPr algn="just"/>
            <a:r>
              <a:rPr lang="ru-RU" dirty="0" smtClean="0"/>
              <a:t>Развитие частей территории Нурминского сельского поселения Тосненского района Ленинградской области (330,3 тыс. руб.)</a:t>
            </a:r>
          </a:p>
          <a:p>
            <a:pPr algn="just"/>
            <a:r>
              <a:rPr lang="ru-RU" dirty="0" smtClean="0"/>
              <a:t>Развитие автомобильных дорог Нурминского сельского поселения Тосненского района Ленинградской области (1958,2 тыс. руб.)</a:t>
            </a:r>
          </a:p>
          <a:p>
            <a:pPr algn="just"/>
            <a:r>
              <a:rPr lang="ru-RU" dirty="0" smtClean="0"/>
              <a:t>Безопасность на территории Нурминского сельского поселения Тосненского района Ленинградской области (525,5 тыс. руб.)</a:t>
            </a:r>
          </a:p>
          <a:p>
            <a:pPr algn="just"/>
            <a:r>
              <a:rPr lang="ru-RU" dirty="0" smtClean="0"/>
              <a:t>Развитие культуры Нурминского сельского поселения Тосненского района Ленинградской области (190,0 тыс. руб.)</a:t>
            </a:r>
          </a:p>
        </p:txBody>
      </p:sp>
    </p:spTree>
    <p:extLst>
      <p:ext uri="{BB962C8B-B14F-4D97-AF65-F5344CB8AC3E}">
        <p14:creationId xmlns:p14="http://schemas.microsoft.com/office/powerpoint/2010/main" val="463283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57201"/>
            <a:ext cx="8596668" cy="5584162"/>
          </a:xfrm>
        </p:spPr>
        <p:txBody>
          <a:bodyPr/>
          <a:lstStyle/>
          <a:p>
            <a:pPr algn="just"/>
            <a:r>
              <a:rPr lang="ru-RU" dirty="0" smtClean="0"/>
              <a:t>Развитие физической культуры и спорта на территории Нурминского сельского поселения Тосненского района Ленинградской области (55,0 тыс. руб.)</a:t>
            </a:r>
          </a:p>
          <a:p>
            <a:pPr algn="just"/>
            <a:r>
              <a:rPr lang="ru-RU" dirty="0" smtClean="0"/>
              <a:t>Формирование современной городской среды на территории Нурминского сельского поселения Тосненского района Ленинградской области (1000,0 тыс. руб.)</a:t>
            </a:r>
          </a:p>
          <a:p>
            <a:pPr algn="just"/>
            <a:r>
              <a:rPr lang="ru-RU" dirty="0" smtClean="0"/>
              <a:t>Энергосбережение и повышение </a:t>
            </a:r>
            <a:r>
              <a:rPr lang="ru-RU" dirty="0" err="1" smtClean="0"/>
              <a:t>энергоэффективности</a:t>
            </a:r>
            <a:r>
              <a:rPr lang="ru-RU" dirty="0" smtClean="0"/>
              <a:t> на территории Нурминского сельского поселения Тосненского района Ленинградской области (392,2 тыс. руб.)</a:t>
            </a:r>
          </a:p>
          <a:p>
            <a:pPr algn="just"/>
            <a:r>
              <a:rPr lang="ru-RU" dirty="0" smtClean="0"/>
              <a:t>Газификация территории Нурминского сельского поселения Тосненского района Ленинградской области (510,0 тыс. руб.)</a:t>
            </a:r>
          </a:p>
          <a:p>
            <a:pPr algn="just"/>
            <a:r>
              <a:rPr lang="ru-RU" dirty="0" smtClean="0"/>
              <a:t>Обеспечение устойчивого функционирования и развития коммунальной и инженерной инфраструктуры и повышение </a:t>
            </a:r>
            <a:r>
              <a:rPr lang="ru-RU" dirty="0" err="1" smtClean="0"/>
              <a:t>энергоэффективности</a:t>
            </a:r>
            <a:r>
              <a:rPr lang="ru-RU" dirty="0" smtClean="0"/>
              <a:t> в </a:t>
            </a:r>
            <a:r>
              <a:rPr lang="ru-RU" dirty="0" err="1" smtClean="0"/>
              <a:t>Нурминском</a:t>
            </a:r>
            <a:r>
              <a:rPr lang="ru-RU" dirty="0" smtClean="0"/>
              <a:t> сельском поселении Тосненского района Ленинградской области (103758,3 тыс. руб.)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305383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138</TotalTime>
  <Words>585</Words>
  <Application>Microsoft Office PowerPoint</Application>
  <PresentationFormat>Широкоэкранный</PresentationFormat>
  <Paragraphs>78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Аспект</vt:lpstr>
      <vt:lpstr>АДМИНИСТРАЦИЯ  НУРМИНСКОГО СЕЛЬСКОГО ПОСЕЛЕНИЯ  ТОСНЕНСКОГО РАЙОНА ЛЕНИНГРАДСКОЙ ОБЛАСТИ</vt:lpstr>
      <vt:lpstr>СОСТАВЛЕНИЕ ПРОЕКТА БЮДЖЕТА НУРМИНСКОГО СЕЛЬСКОГО ПОСЕЛЕНИЯ ТОСНЕНСКОГО РАЙОНА ЛЕНИНГРАДСКОЙ ОБЛАСТИ:</vt:lpstr>
      <vt:lpstr>СВЕДЕНИЯ, НЕОБХОДИМЫЕ ДЛЯ СОСТАВЛЕНИЯ ПРОЕКТА БЮДЖЕТА НУРМИНСКОГО СЕЛЬСКОГО ПОСЕЛЕНИЯ ТОСНЕНСКОГО РАЙОНА ЛЕНИНГРАДСКОЙ ОБЛАСТИ. СОСТАВЛЕНИЕ ПРОЕКТА БЮДЖЕТА ОСНОВЫВАЕТСЯ НА:</vt:lpstr>
      <vt:lpstr>ПОСТУПЛЕНИЯ ДОХОДОВ В БЮДЖЕТ НУРМИНСКОГО СЕЛЬСКОГО ПОСЕЛЕНИЯ ТОСНЕНСКОГО РАЙОНА ЛЕНИНГРАДСКОЙ ОБЛАСТИ ПО ДОХОДАМ ПО КОДАМ ВИДОВ ДОХОДОВ, ПОДВИДОВ ДОХОДОВ (ТЫС.РУБ.)</vt:lpstr>
      <vt:lpstr>РАСХОДЫ БЮДЖЕТА НУРМИНСКОГО СЕЛЬСКОГО ПОСЕЛЕНИЯ ТОСНЕНСКОГО РАЙОНА ЛЕНИНГРАДСКОЙ ОБЛАСТИ НА 2021 ГОД И НА ПЛАНОВЫЙ ПЕРИОД 2022 И 2023 ГОДОВ (ТЫС. РУБ.)</vt:lpstr>
      <vt:lpstr>СТРУКТУРА РАСХОДОВ НА 2021 ГОД И НА ПЛАНОВЫЙ ПЕРИОД 2022 И 2023 ГОДОВ (ТЫС.РУБ.)</vt:lpstr>
      <vt:lpstr>МУНИЦИПАЛЬНЫЕ ПРОГРАММЫ НУРМИНСКОГО СЕЛЬСКОГО ПОСЕЛЕНИЯ ТОСНЕНСКОГО РАЙОНА ЛЕНИНГРАДСКОЙ ОБЛАСТИ НА 2021 ГОД: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АДМИНИСТРАЦИЯ  НУРМИНСКОГО СЕЛЬСКОГО ПОСЕЛЕНИЯ  ТОСНЕНСКОГО РАЙОНА ЛЕНИНГРАДСКОЙ ОБЛАСТИ</dc:title>
  <dc:creator>User</dc:creator>
  <cp:lastModifiedBy>User</cp:lastModifiedBy>
  <cp:revision>33</cp:revision>
  <dcterms:created xsi:type="dcterms:W3CDTF">2021-03-17T12:08:20Z</dcterms:created>
  <dcterms:modified xsi:type="dcterms:W3CDTF">2021-03-25T12:52:59Z</dcterms:modified>
</cp:coreProperties>
</file>