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21"/>
  </p:notesMasterIdLst>
  <p:sldIdLst>
    <p:sldId id="256" r:id="rId2"/>
    <p:sldId id="270" r:id="rId3"/>
    <p:sldId id="271" r:id="rId4"/>
    <p:sldId id="265" r:id="rId5"/>
    <p:sldId id="266" r:id="rId6"/>
    <p:sldId id="267" r:id="rId7"/>
    <p:sldId id="268" r:id="rId8"/>
    <p:sldId id="263" r:id="rId9"/>
    <p:sldId id="272" r:id="rId10"/>
    <p:sldId id="282" r:id="rId11"/>
    <p:sldId id="278" r:id="rId12"/>
    <p:sldId id="279" r:id="rId13"/>
    <p:sldId id="280" r:id="rId14"/>
    <p:sldId id="274" r:id="rId15"/>
    <p:sldId id="276" r:id="rId16"/>
    <p:sldId id="275" r:id="rId17"/>
    <p:sldId id="273" r:id="rId18"/>
    <p:sldId id="277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706053-0EDE-4092-9047-23B2BB619408}">
          <p14:sldIdLst>
            <p14:sldId id="256"/>
            <p14:sldId id="270"/>
            <p14:sldId id="271"/>
            <p14:sldId id="265"/>
            <p14:sldId id="266"/>
            <p14:sldId id="267"/>
            <p14:sldId id="268"/>
            <p14:sldId id="263"/>
            <p14:sldId id="272"/>
            <p14:sldId id="282"/>
            <p14:sldId id="278"/>
            <p14:sldId id="279"/>
            <p14:sldId id="280"/>
            <p14:sldId id="274"/>
            <p14:sldId id="276"/>
            <p14:sldId id="275"/>
            <p14:sldId id="273"/>
            <p14:sldId id="27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2" autoAdjust="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379-48C8-9850-3082B519A83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379-48C8-9850-3082B519A8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30967.17</c:v>
                </c:pt>
                <c:pt idx="1">
                  <c:v>32589.38</c:v>
                </c:pt>
                <c:pt idx="2">
                  <c:v>1602.21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79-48C8-9850-3082B519A8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E379-48C8-9850-3082B519A83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Профицит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E379-48C8-9850-3082B519A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4"/>
        <c:overlap val="100"/>
        <c:axId val="600887576"/>
        <c:axId val="600887904"/>
      </c:barChart>
      <c:catAx>
        <c:axId val="600887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2022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0887904"/>
        <c:crosses val="autoZero"/>
        <c:auto val="1"/>
        <c:lblAlgn val="ctr"/>
        <c:lblOffset val="100"/>
        <c:noMultiLvlLbl val="0"/>
      </c:catAx>
      <c:valAx>
        <c:axId val="600887904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Сумма, </a:t>
                </a:r>
                <a:r>
                  <a:rPr lang="ru-RU" dirty="0" err="1"/>
                  <a:t>тыс.рублей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088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7CA3-439A-9D70-BA02F0260D80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A3-439A-9D70-BA02F0260D80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7CA3-439A-9D70-BA02F0260D80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7CA3-439A-9D70-BA02F0260D80}"/>
                </c:ext>
              </c:extLst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CA3-439A-9D70-BA02F0260D80}"/>
                </c:ext>
              </c:extLst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7CA3-439A-9D70-BA02F0260D80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549E39"/>
                </a:solidFill>
                <a:round/>
              </a:ln>
              <a:effectLst>
                <a:outerShdw blurRad="50800" dist="38100" dir="2700000" algn="tl" rotWithShape="0">
                  <a:srgbClr val="549E39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12485.84</c:v>
                </c:pt>
                <c:pt idx="1">
                  <c:v>1653.53</c:v>
                </c:pt>
                <c:pt idx="2">
                  <c:v>16827.8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A3-439A-9D70-BA02F0260D8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/>
              <a:t>Безвозмездные поступления, тыс. рублей</a:t>
            </a:r>
          </a:p>
        </c:rich>
      </c:tx>
      <c:layout>
        <c:manualLayout>
          <c:xMode val="edge"/>
          <c:yMode val="edge"/>
          <c:x val="0.30501496037003878"/>
          <c:y val="2.080613271423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302467608778449E-2"/>
          <c:y val="0.24430503894341463"/>
          <c:w val="0.78012786988624927"/>
          <c:h val="0.75569496105658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555-4149-BC4B-C383B34A931F}"/>
              </c:ext>
            </c:extLst>
          </c:dPt>
          <c:dPt>
            <c:idx val="1"/>
            <c:bubble3D val="0"/>
            <c:explosion val="16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8555-4149-BC4B-C383B34A93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8555-4149-BC4B-C383B34A931F}"/>
              </c:ext>
            </c:extLst>
          </c:dPt>
          <c:dLbls>
            <c:dLbl>
              <c:idx val="0"/>
              <c:layout>
                <c:manualLayout>
                  <c:x val="6.2842854905651507E-8"/>
                  <c:y val="-4.780690156206917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36443350811185"/>
                      <c:h val="0.265598059153288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555-4149-BC4B-C383B34A931F}"/>
                </c:ext>
              </c:extLst>
            </c:dLbl>
            <c:dLbl>
              <c:idx val="1"/>
              <c:layout>
                <c:manualLayout>
                  <c:x val="5.3673876362569574E-2"/>
                  <c:y val="0.1611941977119271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001818123546704"/>
                      <c:h val="0.245176023449619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555-4149-BC4B-C383B34A931F}"/>
                </c:ext>
              </c:extLst>
            </c:dLbl>
            <c:dLbl>
              <c:idx val="2"/>
              <c:layout>
                <c:manualLayout>
                  <c:x val="2.2354845324712928E-2"/>
                  <c:y val="-1.92152123961823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8F9ED6-E7D6-4BA5-98DA-F13EFFD4823D}" type="CATEGORYNAME">
                      <a:rPr lang="ru-RU" dirty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8CA7330D-2149-4B08-8109-3714DCB62999}" type="VALUE">
                      <a:rPr lang="ru-RU" baseline="0" smtClean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[ЗНАЧЕНИЕ]</a:t>
                    </a:fld>
                    <a:endParaRPr lang="ru-RU" baseline="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82794003383962"/>
                      <c:h val="0.184327926303535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555-4149-BC4B-C383B34A931F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</c:v>
                </c:pt>
                <c:pt idx="2">
                  <c:v>Субвенции бюджетам бюджетной системы Российской Федерации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6984.3</c:v>
                </c:pt>
                <c:pt idx="1">
                  <c:v>8940.3799999999992</c:v>
                </c:pt>
                <c:pt idx="2">
                  <c:v>303.12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55-4149-BC4B-C383B34A93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9A-45A9-A0AC-2C898B06DC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9A-45A9-A0AC-2C898B06DC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79A-45A9-A0AC-2C898B06DC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79A-45A9-A0AC-2C898B06DC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79A-45A9-A0AC-2C898B06DC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79A-45A9-A0AC-2C898B06DC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79A-45A9-A0AC-2C898B06DCE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79A-45A9-A0AC-2C898B06DC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8"/>
                <c:pt idx="0">
                  <c:v>9293.5</c:v>
                </c:pt>
                <c:pt idx="1">
                  <c:v>299.60000000000002</c:v>
                </c:pt>
                <c:pt idx="2">
                  <c:v>325.5</c:v>
                </c:pt>
                <c:pt idx="3">
                  <c:v>13573.7</c:v>
                </c:pt>
                <c:pt idx="4">
                  <c:v>8074.7</c:v>
                </c:pt>
                <c:pt idx="5">
                  <c:v>205</c:v>
                </c:pt>
                <c:pt idx="6">
                  <c:v>482</c:v>
                </c:pt>
                <c:pt idx="7">
                  <c:v>315.39999999999998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E0-43EE-9726-A9B764D0D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879-4CC5-A89E-CE9A4A0BB9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879-4CC5-A89E-CE9A4A0BB98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D7E59B6-A909-494F-93F9-5C930C8C6AE6}" type="VALUE">
                      <a:rPr lang="en-US">
                        <a:solidFill>
                          <a:srgbClr val="FF0000"/>
                        </a:solidFill>
                      </a:rPr>
                      <a:pPr/>
                      <a:t>[ЗНАЧЕНИЕ]</a:t>
                    </a:fld>
                    <a:r>
                      <a:rPr lang="en-US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B182824A-E981-4E6D-AB65-0DE8BBF23DBB}" type="PERCENTAGE">
                      <a:rPr lang="en-US" baseline="0">
                        <a:solidFill>
                          <a:srgbClr val="FF0000"/>
                        </a:solidFill>
                      </a:rPr>
                      <a:pPr/>
                      <a:t>[ПРОЦЕНТ]</a:t>
                    </a:fld>
                    <a:endParaRPr lang="en-US" baseline="0" dirty="0">
                      <a:solidFill>
                        <a:srgbClr val="FF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879-4CC5-A89E-CE9A4A0BB98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FEBFE4F-1F40-416B-8C29-8A18D5CDDF88}" type="VALUE">
                      <a:rPr lang="en-US"/>
                      <a:pPr/>
                      <a:t>[ЗНАЧЕНИЕ]</a:t>
                    </a:fld>
                    <a:r>
                      <a:rPr lang="en-US"/>
                      <a:t>; </a:t>
                    </a:r>
                    <a:fld id="{50C8D9C4-D03F-474D-BC2E-CAC95ACBE47C}" type="PERCENTAGE">
                      <a:rPr lang="en-US"/>
                      <a:pPr/>
                      <a:t>[ПРОЦЕНТ]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879-4CC5-A89E-CE9A4A0BB98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Программная часть</c:v>
                </c:pt>
                <c:pt idx="1">
                  <c:v>Непрограммная часть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19978.8</c:v>
                </c:pt>
                <c:pt idx="1">
                  <c:v>12610.6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9-4CC5-A89E-CE9A4A0BB9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50065440358365498"/>
          <c:y val="2.9235849717744286E-3"/>
          <c:w val="0.46557300080645914"/>
          <c:h val="0.8679643203102945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F5-4211-B36D-DE74E836909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F5-4211-B36D-DE74E836909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1F5-4211-B36D-DE74E8369094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1F5-4211-B36D-DE74E8369094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1F5-4211-B36D-DE74E8369094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1F5-4211-B36D-DE74E8369094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1F5-4211-B36D-DE74E8369094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1F5-4211-B36D-DE74E8369094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91F5-4211-B36D-DE74E8369094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91F5-4211-B36D-DE74E8369094}"/>
              </c:ext>
            </c:extLst>
          </c:dPt>
          <c:dLbls>
            <c:dLbl>
              <c:idx val="9"/>
              <c:layout>
                <c:manualLayout>
                  <c:x val="2.2336696288149587E-2"/>
                  <c:y val="1.769542581347871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F5-4211-B36D-DE74E8369094}"/>
                </c:ext>
              </c:extLst>
            </c:dLbl>
            <c:numFmt formatCode="General" sourceLinked="0"/>
            <c:spPr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Лист1!$A$2:$B$11</c:f>
              <c:multiLvlStrCache>
                <c:ptCount val="10"/>
                <c:lvl>
                  <c:pt idx="0">
                    <c:v>4072,3</c:v>
                  </c:pt>
                  <c:pt idx="1">
                    <c:v>1204,9</c:v>
                  </c:pt>
                  <c:pt idx="2">
                    <c:v>335,1</c:v>
                  </c:pt>
                  <c:pt idx="3">
                    <c:v>11349,3</c:v>
                  </c:pt>
                  <c:pt idx="4">
                    <c:v>325,5</c:v>
                  </c:pt>
                  <c:pt idx="5">
                    <c:v>205</c:v>
                  </c:pt>
                  <c:pt idx="6">
                    <c:v>315,4</c:v>
                  </c:pt>
                  <c:pt idx="7">
                    <c:v>1000</c:v>
                  </c:pt>
                  <c:pt idx="8">
                    <c:v>704,1</c:v>
                  </c:pt>
                  <c:pt idx="9">
                    <c:v>467,3</c:v>
                  </c:pt>
                </c:lvl>
                <c:lvl>
                  <c:pt idx="0">
                    <c:v>Благоустройство территории Нурминского сельского поселения Тосненского района Ленинградской области</c:v>
                  </c:pt>
                  <c:pt idx="1">
                    <c:v>Развитие части территории Нурминского сельского поселения Тосненского района Ленинградской области, являющейся административным центром поселения</c:v>
                  </c:pt>
                  <c:pt idx="2">
                    <c:v>Развитие частей территории Нурминского сельского поселения Тосненского района Ленинградской области</c:v>
                  </c:pt>
                  <c:pt idx="3">
                    <c:v>Развитие автомобильных дорог Нурминского сельского поселения Тосненского района Ленинградской области</c:v>
                  </c:pt>
                  <c:pt idx="4">
                    <c:v>Безопасность на территории Нурминского сельского поселения Тосненского района Ленинградской области</c:v>
                  </c:pt>
                  <c:pt idx="5">
                    <c:v>Развитие культуры Нурминского сельского поселения Тосненского района Ленинградской области</c:v>
                  </c:pt>
                  <c:pt idx="6">
                    <c:v>Развитие физической культуры и спорта на территории Нурминского сельского поселения Тосненского района Ленинградской области</c:v>
                  </c:pt>
                  <c:pt idx="7">
                    <c:v>Формирование комфортной городской среды на территории Нурминского сельского поселения Тосненского района Ленинградской области</c:v>
                  </c:pt>
                  <c:pt idx="8">
                    <c:v>Энергосбережение и повышение энергоэффективности на территории Нурминского сельского поселения Тосненского района Ленинградской области</c:v>
                  </c:pt>
                  <c:pt idx="9">
                    <c:v>Газификация территории Нурминского сельского поселения Тосненского района Ленинградской области</c:v>
                  </c:pt>
                </c:lvl>
              </c:multiLvlStrCache>
            </c:multiLvl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4072.3</c:v>
                </c:pt>
                <c:pt idx="1">
                  <c:v>1204.9000000000001</c:v>
                </c:pt>
                <c:pt idx="2">
                  <c:v>335.1</c:v>
                </c:pt>
                <c:pt idx="3">
                  <c:v>11349.3</c:v>
                </c:pt>
                <c:pt idx="4">
                  <c:v>325.5</c:v>
                </c:pt>
                <c:pt idx="5">
                  <c:v>205</c:v>
                </c:pt>
                <c:pt idx="6">
                  <c:v>315.39999999999998</c:v>
                </c:pt>
                <c:pt idx="7">
                  <c:v>1000</c:v>
                </c:pt>
                <c:pt idx="8">
                  <c:v>704.1</c:v>
                </c:pt>
                <c:pt idx="9">
                  <c:v>467.3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11-4AB6-A4CF-E705F42FE7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>
          <a:glow>
            <a:schemeClr val="accent1">
              <a:alpha val="40000"/>
            </a:schemeClr>
          </a:glow>
        </a:effectLst>
      </c:spPr>
    </c:plotArea>
    <c:legend>
      <c:legendPos val="l"/>
      <c:layout>
        <c:manualLayout>
          <c:xMode val="edge"/>
          <c:yMode val="edge"/>
          <c:x val="7.6468363212585794E-3"/>
          <c:y val="1.1979248195744434E-3"/>
          <c:w val="0.52370151944438981"/>
          <c:h val="0.958552554448597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CA947-653C-4EC4-BC4C-68DD15943BA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B392B-E123-42A0-9FD2-35BC5569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2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92B-E123-42A0-9FD2-35BC55697F0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6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1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06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3319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6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0814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72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244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1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1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97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32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84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8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4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6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8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3BDF3-CEAE-41CD-B906-F0710F37BE1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1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5521" y="1894580"/>
            <a:ext cx="7766936" cy="164630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</a:t>
            </a:r>
            <a:b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НУРМИНСКОГО СЕЛЬСКОГО ПОСЕЛЕНИЯ </a:t>
            </a:r>
            <a:b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ТОСНЕНСКОГО РАЙОНА ЛЕНИНГРАДСКОЙ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17886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Исполнение бюджета Нурминского сельского поселения Тосненского района Ленинградской области за 2022 год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969" y="83147"/>
            <a:ext cx="1078039" cy="12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41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8583A91-6254-4FA9-B6A3-F4D021ED2D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997147"/>
              </p:ext>
            </p:extLst>
          </p:nvPr>
        </p:nvGraphicFramePr>
        <p:xfrm>
          <a:off x="0" y="1038833"/>
          <a:ext cx="11924097" cy="5819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40CF50-260F-4D86-9BE5-8F0878FC9865}"/>
              </a:ext>
            </a:extLst>
          </p:cNvPr>
          <p:cNvSpPr txBox="1"/>
          <p:nvPr/>
        </p:nvSpPr>
        <p:spPr>
          <a:xfrm>
            <a:off x="385011" y="115503"/>
            <a:ext cx="111364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программной части бюджета</a:t>
            </a:r>
            <a:r>
              <a:rPr lang="ru-RU" sz="1800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НУРМИНСКОГО СЕЛЬСКОГО ПОСЕЛЕНИЯ </a:t>
            </a:r>
            <a:r>
              <a:rPr lang="ru-RU" sz="1800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br>
              <a:rPr lang="ru-RU" sz="1800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 района ленинградской области </a:t>
            </a:r>
            <a:r>
              <a:rPr lang="ru-RU" sz="1800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br>
              <a:rPr lang="ru-RU" sz="1800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2022 год (тыс. рублей)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138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ADCE50-01E3-4D8E-94E9-8527281D1F34}"/>
              </a:ext>
            </a:extLst>
          </p:cNvPr>
          <p:cNvSpPr txBox="1"/>
          <p:nvPr/>
        </p:nvSpPr>
        <p:spPr>
          <a:xfrm>
            <a:off x="648070" y="186431"/>
            <a:ext cx="9357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«Развитие автомобильных дорог Нурминского сельского поселения Тосненского района Ленинградской области»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E4CE5-354D-41C1-923B-B9927D3A2C8B}"/>
              </a:ext>
            </a:extLst>
          </p:cNvPr>
          <p:cNvSpPr txBox="1"/>
          <p:nvPr/>
        </p:nvSpPr>
        <p:spPr>
          <a:xfrm>
            <a:off x="355107" y="1012054"/>
            <a:ext cx="87933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Соглашением, заключенным с Комитетом по дорожному хозяйству Ленинградской области о предоставлении субсидий за счет средств дорожного фонда на ремонт автомобильных дорог общего пользования местного значения, выполнены работы: по ремонту автомобильной дороги по ул. Ушакинская на участке от д.29Б до поворота на кладбище д. Нурма Тосненского района Ленинградской области</a:t>
            </a:r>
            <a:endParaRPr lang="ru-RU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A92AC1-68E7-4A3D-BEE1-9395CDE73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9" y="2668606"/>
            <a:ext cx="2485097" cy="31773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028B38-C37A-4964-B063-356750879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93" y="2668607"/>
            <a:ext cx="2571750" cy="3429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1E61A8-2E98-47A6-A34B-81E86E2E7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336" y="2668607"/>
            <a:ext cx="2846403" cy="37952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26FBB9-8EC8-4A09-A9C6-F557B0502785}"/>
              </a:ext>
            </a:extLst>
          </p:cNvPr>
          <p:cNvSpPr txBox="1"/>
          <p:nvPr/>
        </p:nvSpPr>
        <p:spPr>
          <a:xfrm>
            <a:off x="421689" y="2216743"/>
            <a:ext cx="609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работ 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280A20-9EA7-4E04-A00C-A09FAE07A650}"/>
              </a:ext>
            </a:extLst>
          </p:cNvPr>
          <p:cNvSpPr txBox="1"/>
          <p:nvPr/>
        </p:nvSpPr>
        <p:spPr>
          <a:xfrm>
            <a:off x="6691357" y="2008636"/>
            <a:ext cx="7188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сумму 8 339,3 тыс. 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818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BB2E12-8102-4374-864F-F77D8717DACD}"/>
              </a:ext>
            </a:extLst>
          </p:cNvPr>
          <p:cNvSpPr txBox="1"/>
          <p:nvPr/>
        </p:nvSpPr>
        <p:spPr>
          <a:xfrm>
            <a:off x="71021" y="124287"/>
            <a:ext cx="11248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«Развитие автомобильных дорог Нурминского сельского поселения Тосненского района Ленинградской области»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017E75-3312-4DBF-AE86-D9D80979FE88}"/>
              </a:ext>
            </a:extLst>
          </p:cNvPr>
          <p:cNvSpPr txBox="1"/>
          <p:nvPr/>
        </p:nvSpPr>
        <p:spPr>
          <a:xfrm>
            <a:off x="248576" y="1065320"/>
            <a:ext cx="208625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работ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9BA3CF-7183-4D9A-8A97-5C0A5F3D92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76" y="1547921"/>
            <a:ext cx="1908514" cy="25446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8C5B2E-AA69-4B57-8423-C14F78BC07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02" y="1014273"/>
            <a:ext cx="1615736" cy="21543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4AAC92-83EF-4CFF-BDD6-7580EE001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46" y="938320"/>
            <a:ext cx="1367162" cy="18228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520B55-DD62-4A74-9AA4-BE389EDF1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38320"/>
            <a:ext cx="1367163" cy="182288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33534A-1197-42F1-BC70-3EF1CD8ECE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62" y="938320"/>
            <a:ext cx="1874298" cy="21543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9638BFB-BFE9-4A03-BEAA-4C1AD1CD61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87" y="4296053"/>
            <a:ext cx="1743167" cy="232422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81A178-2CC4-4313-B1C7-F3E29A35EB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631" y="3508899"/>
            <a:ext cx="2911877" cy="266108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F49AAE3-FED4-4038-8540-BE084E873E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81899"/>
            <a:ext cx="2319476" cy="309263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461278F-43F0-4B88-B9FE-4834119F3C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9423" y="3309644"/>
            <a:ext cx="2373667" cy="31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7D1CB8-4C24-4651-9F80-CAE2D6956D62}"/>
              </a:ext>
            </a:extLst>
          </p:cNvPr>
          <p:cNvSpPr txBox="1"/>
          <p:nvPr/>
        </p:nvSpPr>
        <p:spPr>
          <a:xfrm>
            <a:off x="213064" y="168676"/>
            <a:ext cx="1005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«Развитие автомобильных дорог Нурминского сельского поселения Тосненского района Ленинградской области»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489CC7-5F6A-4D5A-BEC3-3745AE322618}"/>
              </a:ext>
            </a:extLst>
          </p:cNvPr>
          <p:cNvSpPr txBox="1"/>
          <p:nvPr/>
        </p:nvSpPr>
        <p:spPr>
          <a:xfrm>
            <a:off x="213064" y="1020932"/>
            <a:ext cx="1535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работ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490616-B3F4-4E75-B332-9A465F58B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4" y="1431941"/>
            <a:ext cx="1908699" cy="29549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366B36-4962-411B-A5F6-8C6C7B17B0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520" y="1020932"/>
            <a:ext cx="2418980" cy="32253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5AF79B-10A4-4F6C-838E-3FEF4629F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07" y="948108"/>
            <a:ext cx="2293457" cy="30579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BC7FE1-ED53-4069-A6D9-4F1FD97793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095" y="2992152"/>
            <a:ext cx="2418981" cy="35657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A9D9A1-EBDE-4E24-B0C7-F3291CBBD0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96" y="4246239"/>
            <a:ext cx="1646624" cy="21954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095BCA-AFB8-41F0-BA4C-B911165DEC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948" y="3861049"/>
            <a:ext cx="2022631" cy="269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45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8011BC-4BBF-4657-A0EF-4E245CDBC99C}"/>
              </a:ext>
            </a:extLst>
          </p:cNvPr>
          <p:cNvSpPr txBox="1"/>
          <p:nvPr/>
        </p:nvSpPr>
        <p:spPr>
          <a:xfrm>
            <a:off x="481264" y="288758"/>
            <a:ext cx="111556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«Развитие части территории Нурминского сельского поселения Тосненского района Ленинградской области, являющейся административным центром поселения» в рамках областного закона </a:t>
            </a:r>
            <a:r>
              <a:rPr lang="ru-RU" sz="1400" b="1" dirty="0">
                <a:latin typeface="Times New Roman" panose="02020603050405020304" pitchFamily="18" charset="0"/>
                <a:ea typeface="Batang" pitchFamily="18" charset="-127"/>
                <a:cs typeface="Times New Roman" pitchFamily="18" charset="0"/>
              </a:rPr>
              <a:t>от 15 января 2018 года №3-ОЗ "О содействии участию населения в осуществлении местного самоуправления в иных формах на территориях административных центров и городских поселков муниципальных образований Ленинградской области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3C9F9-F40E-4871-ABC7-4CE9153FEE87}"/>
              </a:ext>
            </a:extLst>
          </p:cNvPr>
          <p:cNvSpPr txBox="1"/>
          <p:nvPr/>
        </p:nvSpPr>
        <p:spPr>
          <a:xfrm>
            <a:off x="4545367" y="1232015"/>
            <a:ext cx="55485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исполнена в сумме 1 204,900 тыс. рублей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A9AF5C-2B6A-4A0A-BF86-862312CC280B}"/>
              </a:ext>
            </a:extLst>
          </p:cNvPr>
          <p:cNvSpPr txBox="1"/>
          <p:nvPr/>
        </p:nvSpPr>
        <p:spPr>
          <a:xfrm rot="10800000" flipV="1">
            <a:off x="221943" y="2432126"/>
            <a:ext cx="45956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Выполнены работы по обустройству гостевой автомобильной стоянки вдоль дома № 1 и дома № 2 в д. Нурма ТР ЛО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DD364D-7C06-40E4-B7B5-E4C4D9025BC7}"/>
              </a:ext>
            </a:extLst>
          </p:cNvPr>
          <p:cNvSpPr txBox="1"/>
          <p:nvPr/>
        </p:nvSpPr>
        <p:spPr>
          <a:xfrm rot="10800000" flipV="1">
            <a:off x="5273336" y="1814730"/>
            <a:ext cx="45128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работ (вдоль  дома № 1)</a:t>
            </a:r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3F3642-EBFB-419E-A121-836526102D4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653" y="2153284"/>
            <a:ext cx="2183905" cy="2130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A22AD1-E6B1-4786-9F6D-40AD066577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960" y="1873188"/>
            <a:ext cx="2902998" cy="2343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4C83752-51BC-4B5E-9F99-ACA1F8515EA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15" y="4332303"/>
            <a:ext cx="1920537" cy="2400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259DFB7-E5B1-4FFC-BD6B-D9E34CCCD79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714" y="3601262"/>
            <a:ext cx="1920537" cy="24005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47D555-96A7-42BC-BD5B-2E1D0C33DBDF}"/>
              </a:ext>
            </a:extLst>
          </p:cNvPr>
          <p:cNvSpPr txBox="1"/>
          <p:nvPr/>
        </p:nvSpPr>
        <p:spPr>
          <a:xfrm>
            <a:off x="420212" y="3996630"/>
            <a:ext cx="439740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работ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62B0A7A-598F-4754-9A98-E288D1C72E6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07" y="4787696"/>
            <a:ext cx="2312260" cy="2028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D831283-135F-4F4F-B50A-65DCA95B36EA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119" y="4509166"/>
            <a:ext cx="3430849" cy="229284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FE7A01A-B8F3-4D8C-8DC2-E4D2D1EFF8A5}"/>
              </a:ext>
            </a:extLst>
          </p:cNvPr>
          <p:cNvSpPr txBox="1"/>
          <p:nvPr/>
        </p:nvSpPr>
        <p:spPr>
          <a:xfrm>
            <a:off x="5351741" y="4216779"/>
            <a:ext cx="2629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работ (вдоль  дома № 1)</a:t>
            </a:r>
            <a:endParaRPr lang="ru-RU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EBB1E2-5CA0-4498-AB3B-85527E1D91AA}"/>
              </a:ext>
            </a:extLst>
          </p:cNvPr>
          <p:cNvSpPr txBox="1"/>
          <p:nvPr/>
        </p:nvSpPr>
        <p:spPr>
          <a:xfrm>
            <a:off x="221943" y="1485243"/>
            <a:ext cx="4241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областного закона  3 – ОЗ</a:t>
            </a:r>
            <a:endParaRPr lang="ru-RU" sz="1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339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023AE0-5100-44EC-88EF-6F1D043474C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0" y="443883"/>
            <a:ext cx="2707690" cy="2476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084AA9-DB1F-441B-95F5-A0BE6555AD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435" y="443883"/>
            <a:ext cx="2946412" cy="2476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9F76AB-AE3A-44BC-82A4-F1C68A4726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364" y="2796466"/>
            <a:ext cx="4670628" cy="3595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CA625-E88A-41F4-9900-E34ABE1564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0" y="3533313"/>
            <a:ext cx="2707690" cy="310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80D7F9-DFDC-463C-842F-9C1499A5D8F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435" y="3533311"/>
            <a:ext cx="3123565" cy="310163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7AA308-0B1B-4975-A14C-DB23EB397F92}"/>
              </a:ext>
            </a:extLst>
          </p:cNvPr>
          <p:cNvSpPr txBox="1"/>
          <p:nvPr/>
        </p:nvSpPr>
        <p:spPr>
          <a:xfrm>
            <a:off x="6941365" y="2404307"/>
            <a:ext cx="233531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работ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3F3E5-F530-4C9D-B7B1-5CF2927AC94A}"/>
              </a:ext>
            </a:extLst>
          </p:cNvPr>
          <p:cNvSpPr txBox="1"/>
          <p:nvPr/>
        </p:nvSpPr>
        <p:spPr>
          <a:xfrm>
            <a:off x="400870" y="106532"/>
            <a:ext cx="2946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работ (вдоль дома № 2)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17E429-7C02-4E1B-AEE5-A81826B6E13C}"/>
              </a:ext>
            </a:extLst>
          </p:cNvPr>
          <p:cNvSpPr txBox="1"/>
          <p:nvPr/>
        </p:nvSpPr>
        <p:spPr>
          <a:xfrm>
            <a:off x="3524434" y="106532"/>
            <a:ext cx="5624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работ (вдоль дома № 2)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F1A71A-0599-4A70-8610-8B06F4CF011D}"/>
              </a:ext>
            </a:extLst>
          </p:cNvPr>
          <p:cNvSpPr txBox="1"/>
          <p:nvPr/>
        </p:nvSpPr>
        <p:spPr>
          <a:xfrm>
            <a:off x="6747030" y="168676"/>
            <a:ext cx="520231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«Развитие части территории Нурминского сельского поселения Тосненского района Ленинградской области, являющейся административным центром поселения» в рамках областного закона </a:t>
            </a:r>
            <a:r>
              <a:rPr lang="ru-RU" sz="1200" b="1" dirty="0">
                <a:latin typeface="Times New Roman" panose="02020603050405020304" pitchFamily="18" charset="0"/>
                <a:ea typeface="Batang" pitchFamily="18" charset="-127"/>
                <a:cs typeface="Times New Roman" pitchFamily="18" charset="0"/>
              </a:rPr>
              <a:t>от 15 января 2018 года №3-ОЗ "О содействии участию населения в осуществлении местного самоуправления в иных формах на территориях административных центров и городских поселков муниципальных образований Ленинградской области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21AC4A-24F0-4368-A744-8A606E83B10D}"/>
              </a:ext>
            </a:extLst>
          </p:cNvPr>
          <p:cNvSpPr txBox="1"/>
          <p:nvPr/>
        </p:nvSpPr>
        <p:spPr>
          <a:xfrm>
            <a:off x="6560598" y="1553671"/>
            <a:ext cx="590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областного закона  3 – ОЗ</a:t>
            </a:r>
            <a:endParaRPr lang="ru-RU" sz="1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331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D62EAA-8B72-4345-8D41-34B1EF93908F}"/>
              </a:ext>
            </a:extLst>
          </p:cNvPr>
          <p:cNvSpPr txBox="1"/>
          <p:nvPr/>
        </p:nvSpPr>
        <p:spPr>
          <a:xfrm>
            <a:off x="408373" y="488272"/>
            <a:ext cx="30894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Поставка полусфер к обустройству гостевой автомобильной стоянки вдоль дома № 1 и дома № 2 в д. Нурма ТР ЛО</a:t>
            </a: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CB4CB5A-270D-48D1-AF01-DFA66D89A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551" y="2658640"/>
            <a:ext cx="2015499" cy="275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7918B5-305A-48D3-8015-D1726D55A46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958" y="3915052"/>
            <a:ext cx="2366284" cy="27512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AEB6F0-4C21-404D-8ED9-B92038AB15F7}"/>
              </a:ext>
            </a:extLst>
          </p:cNvPr>
          <p:cNvSpPr txBox="1"/>
          <p:nvPr/>
        </p:nvSpPr>
        <p:spPr>
          <a:xfrm>
            <a:off x="2512958" y="3429001"/>
            <a:ext cx="17305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работ </a:t>
            </a: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2A6319-436B-47B0-9B14-545988BCF7F4}"/>
              </a:ext>
            </a:extLst>
          </p:cNvPr>
          <p:cNvSpPr txBox="1"/>
          <p:nvPr/>
        </p:nvSpPr>
        <p:spPr>
          <a:xfrm rot="10800000" flipV="1">
            <a:off x="497459" y="4238556"/>
            <a:ext cx="12425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работ </a:t>
            </a:r>
            <a:endParaRPr lang="ru-RU" sz="1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DE1E8F-07C6-4F99-80C3-1FB548D5508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019" y="2761450"/>
            <a:ext cx="2606632" cy="318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C92C66-E410-43A5-94E3-0A36AFF2E00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711" y="2787691"/>
            <a:ext cx="2910840" cy="38785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40BA38C-57B5-4E00-8A80-83E89E3AB97F}"/>
              </a:ext>
            </a:extLst>
          </p:cNvPr>
          <p:cNvSpPr txBox="1"/>
          <p:nvPr/>
        </p:nvSpPr>
        <p:spPr>
          <a:xfrm>
            <a:off x="5974670" y="2133327"/>
            <a:ext cx="3426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Сферы 12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(вдоль дома № 1)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323873-6918-4DD3-812F-4DD9E3D3E55F}"/>
              </a:ext>
            </a:extLst>
          </p:cNvPr>
          <p:cNvSpPr txBox="1"/>
          <p:nvPr/>
        </p:nvSpPr>
        <p:spPr>
          <a:xfrm>
            <a:off x="230551" y="2210540"/>
            <a:ext cx="3569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Сферы 8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(вдоль дома № 2)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5CE680-3802-46E3-97F4-1F6A825454D2}"/>
              </a:ext>
            </a:extLst>
          </p:cNvPr>
          <p:cNvSpPr txBox="1"/>
          <p:nvPr/>
        </p:nvSpPr>
        <p:spPr>
          <a:xfrm>
            <a:off x="3195961" y="191730"/>
            <a:ext cx="7501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«Развитие части территории Нурминского сельского поселения Тосненского района Ленинградской области, являющейся административным центром поселения» в рамках областного закона </a:t>
            </a:r>
            <a:r>
              <a:rPr lang="ru-RU" sz="1200" b="1" dirty="0">
                <a:latin typeface="Times New Roman" panose="02020603050405020304" pitchFamily="18" charset="0"/>
                <a:ea typeface="Batang" pitchFamily="18" charset="-127"/>
                <a:cs typeface="Times New Roman" pitchFamily="18" charset="0"/>
              </a:rPr>
              <a:t>от 15 января 2018 года №3-ОЗ "О содействии участию населения в осуществлении местного самоуправления в иных формах на территориях административных центров и городских поселков муниципальных образований Ленинградской области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957E64-FEDC-4446-AB47-0B505C6C208C}"/>
              </a:ext>
            </a:extLst>
          </p:cNvPr>
          <p:cNvSpPr txBox="1"/>
          <p:nvPr/>
        </p:nvSpPr>
        <p:spPr>
          <a:xfrm>
            <a:off x="5030162" y="1505204"/>
            <a:ext cx="4974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областного закона  3 – ОЗ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187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677A6C-DFA9-49AB-928F-3E197AB970EB}"/>
              </a:ext>
            </a:extLst>
          </p:cNvPr>
          <p:cNvSpPr txBox="1"/>
          <p:nvPr/>
        </p:nvSpPr>
        <p:spPr>
          <a:xfrm>
            <a:off x="423512" y="154004"/>
            <a:ext cx="99278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Муниципальная программа "Развитие части территорий Нурминского сельского поселения Тосненского района Ленинградской области» в рамках областного закона от 28 декабря 2018 года №147-оз "О старостах сельских населенных пунктов Ленинградской области и содействии участию населения в осуществлении местного самоуправления в иных формах на частях территорий муниципальных образований Ленинградской области»</a:t>
            </a:r>
            <a:br>
              <a:rPr lang="ru-RU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sz="1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19323F-5643-4C5F-9504-5EB2FDDACA95}"/>
              </a:ext>
            </a:extLst>
          </p:cNvPr>
          <p:cNvSpPr txBox="1"/>
          <p:nvPr/>
        </p:nvSpPr>
        <p:spPr>
          <a:xfrm>
            <a:off x="2377439" y="1617044"/>
            <a:ext cx="7247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исполнена в сумме 335,100 тыс. рублей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FD769-AB5F-4099-B426-A4943EA6D4BD}"/>
              </a:ext>
            </a:extLst>
          </p:cNvPr>
          <p:cNvSpPr txBox="1"/>
          <p:nvPr/>
        </p:nvSpPr>
        <p:spPr>
          <a:xfrm>
            <a:off x="1819175" y="2069432"/>
            <a:ext cx="8219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областного закона  147 – ОЗ</a:t>
            </a:r>
            <a:endParaRPr lang="ru-RU" sz="1800" i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8762AC-E6D1-46FC-85F6-5019F3071B82}"/>
              </a:ext>
            </a:extLst>
          </p:cNvPr>
          <p:cNvSpPr txBox="1"/>
          <p:nvPr/>
        </p:nvSpPr>
        <p:spPr>
          <a:xfrm>
            <a:off x="356136" y="2675823"/>
            <a:ext cx="20213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Выполнены работы по ремонту дороги в д.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Жоржино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участке от д. № 1 до д. № 27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9A21AC-8DC9-4164-80EA-08FCEB722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524" y="2675823"/>
            <a:ext cx="2118109" cy="37655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9E5ACF-751F-443B-AB66-526C733BE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038" y="2675822"/>
            <a:ext cx="2468881" cy="32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96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C98B9E-0D59-4468-9B27-A73176395A54}"/>
              </a:ext>
            </a:extLst>
          </p:cNvPr>
          <p:cNvSpPr txBox="1"/>
          <p:nvPr/>
        </p:nvSpPr>
        <p:spPr>
          <a:xfrm>
            <a:off x="1074198" y="239697"/>
            <a:ext cx="8824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Муниципальная программа </a:t>
            </a:r>
            <a:br>
              <a:rPr lang="ru-RU" sz="18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«Формирование комфортной городской среды  на территории Нурминского сельского поселения Тосненского района Ленинградской области на 2019 -2024 годы»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E7D711-D59C-4C16-B322-FECB5C0D0F39}"/>
              </a:ext>
            </a:extLst>
          </p:cNvPr>
          <p:cNvSpPr txBox="1"/>
          <p:nvPr/>
        </p:nvSpPr>
        <p:spPr>
          <a:xfrm>
            <a:off x="324034" y="1440026"/>
            <a:ext cx="4416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целях повышения уровня благоустройства территории и комфорта проживания за счет средств местного бюджета выполнены следующие работы: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570EB-62BF-4602-8621-77133A20FFE6}"/>
              </a:ext>
            </a:extLst>
          </p:cNvPr>
          <p:cNvSpPr txBox="1"/>
          <p:nvPr/>
        </p:nvSpPr>
        <p:spPr>
          <a:xfrm>
            <a:off x="3049480" y="3108054"/>
            <a:ext cx="6098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обустройству гостевой автомобильной стоянки вдоль д. №26 в д. Нурма ТР ЛО;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627DB-147E-492E-8246-CF40A10BB338}"/>
              </a:ext>
            </a:extLst>
          </p:cNvPr>
          <p:cNvSpPr txBox="1"/>
          <p:nvPr/>
        </p:nvSpPr>
        <p:spPr>
          <a:xfrm>
            <a:off x="1500327" y="5099247"/>
            <a:ext cx="8052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обустройству гостевой автомобильной стоянки вдоль д. №16, №17 в д. Нурма ТР ЛО.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C72F0C-AB81-4415-8812-44C14D51BF78}"/>
              </a:ext>
            </a:extLst>
          </p:cNvPr>
          <p:cNvSpPr txBox="1"/>
          <p:nvPr/>
        </p:nvSpPr>
        <p:spPr>
          <a:xfrm>
            <a:off x="661387" y="3985217"/>
            <a:ext cx="6098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благоустройству территории вокруг автомобильной стоянки у дома 26 д. Нурма ТР ЛО;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60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BCF171-E71A-4BC9-9A7F-A10534A99176}"/>
              </a:ext>
            </a:extLst>
          </p:cNvPr>
          <p:cNvSpPr txBox="1"/>
          <p:nvPr/>
        </p:nvSpPr>
        <p:spPr>
          <a:xfrm>
            <a:off x="319596" y="2521258"/>
            <a:ext cx="97476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i="1" cap="all" dirty="0">
              <a:ln w="9000" cmpd="sng">
                <a:solidFill>
                  <a:srgbClr val="C00000"/>
                </a:solidFill>
                <a:prstDash val="solid"/>
              </a:ln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4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611F3-72A3-4B55-862C-78AFE4214DCE}"/>
              </a:ext>
            </a:extLst>
          </p:cNvPr>
          <p:cNvSpPr txBox="1"/>
          <p:nvPr/>
        </p:nvSpPr>
        <p:spPr>
          <a:xfrm>
            <a:off x="1269508" y="355106"/>
            <a:ext cx="83538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Основные параметры  ИСПОЛНЕНИЯ бюджета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НУРМИНСКОГО СЕЛЬСКОГО ПОСЕЛЕНИЯ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 района ленинградской области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2022 год</a:t>
            </a:r>
            <a:endParaRPr lang="ru-RU" sz="18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681AD3-0BDD-4151-AEF1-41429311DD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0" y="355106"/>
            <a:ext cx="546443" cy="646331"/>
          </a:xfrm>
          <a:prstGeom prst="rect">
            <a:avLst/>
          </a:prstGeom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BD7AF14-90F4-4D23-A163-BA286A717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173642"/>
              </p:ext>
            </p:extLst>
          </p:nvPr>
        </p:nvGraphicFramePr>
        <p:xfrm>
          <a:off x="1473693" y="2237173"/>
          <a:ext cx="7066625" cy="3746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293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E327FF-967C-410D-B429-0160F3ED0C84}"/>
              </a:ext>
            </a:extLst>
          </p:cNvPr>
          <p:cNvSpPr txBox="1"/>
          <p:nvPr/>
        </p:nvSpPr>
        <p:spPr>
          <a:xfrm>
            <a:off x="639192" y="390617"/>
            <a:ext cx="8717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доходов бюджета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НУРМИНСКОГО СЕЛЬСКОГО ПОСЕЛЕНИЯ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районА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ленинградской области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b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2022 год (тыс. рублей)</a:t>
            </a:r>
            <a:br>
              <a:rPr lang="ru-RU" sz="1800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F734091-3749-416A-9783-314456A85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922341"/>
              </p:ext>
            </p:extLst>
          </p:nvPr>
        </p:nvGraphicFramePr>
        <p:xfrm>
          <a:off x="1145220" y="1358283"/>
          <a:ext cx="7759084" cy="467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791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A0940A-2971-4BDF-8DC6-5E00817E42B7}"/>
              </a:ext>
            </a:extLst>
          </p:cNvPr>
          <p:cNvSpPr txBox="1"/>
          <p:nvPr/>
        </p:nvSpPr>
        <p:spPr>
          <a:xfrm>
            <a:off x="2148396" y="355108"/>
            <a:ext cx="7000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Налоги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прибыль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,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доходы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1800" b="1" cap="all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2022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339C90-4F95-4050-97DF-A3EB2839416D}"/>
              </a:ext>
            </a:extLst>
          </p:cNvPr>
          <p:cNvSpPr txBox="1"/>
          <p:nvPr/>
        </p:nvSpPr>
        <p:spPr>
          <a:xfrm>
            <a:off x="3093423" y="1755667"/>
            <a:ext cx="5624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cap="all" dirty="0">
              <a:ln w="9000" cmpd="sng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048BE5-DF41-49DD-85FA-3038FD45FCA9}"/>
              </a:ext>
            </a:extLst>
          </p:cNvPr>
          <p:cNvSpPr txBox="1"/>
          <p:nvPr/>
        </p:nvSpPr>
        <p:spPr>
          <a:xfrm>
            <a:off x="1526960" y="1953087"/>
            <a:ext cx="73950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НАЛОГ НА ДОХОДЫ ФИЗИЧЕСКИХ ЛИЦ</a:t>
            </a:r>
            <a:endParaRPr lang="ru-RU" sz="1800" b="1" i="1" cap="all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/>
              </a:solidFill>
              <a:effectLst/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7EFF83-81AF-4634-AACF-0209F1925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6" y="2620682"/>
            <a:ext cx="4092605" cy="39735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B11C07-AA69-4499-85FF-0F09988DD2A7}"/>
              </a:ext>
            </a:extLst>
          </p:cNvPr>
          <p:cNvSpPr txBox="1"/>
          <p:nvPr/>
        </p:nvSpPr>
        <p:spPr>
          <a:xfrm>
            <a:off x="3994950" y="2910005"/>
            <a:ext cx="531772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5 346,14260</a:t>
            </a:r>
          </a:p>
          <a:p>
            <a:pPr algn="ctr"/>
            <a:r>
              <a:rPr lang="ru-RU" sz="18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Тыс. рублей</a:t>
            </a:r>
            <a:r>
              <a:rPr lang="ru-RU" sz="18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365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F7180B-D151-46B7-902F-2A8A051C736B}"/>
              </a:ext>
            </a:extLst>
          </p:cNvPr>
          <p:cNvSpPr txBox="1"/>
          <p:nvPr/>
        </p:nvSpPr>
        <p:spPr>
          <a:xfrm>
            <a:off x="1109709" y="390618"/>
            <a:ext cx="8584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НАЛОГи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НА ИМУЩЕСТВО За 2022 год</a:t>
            </a: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42511-F2DF-4173-B926-4EFCBFEC0863}"/>
              </a:ext>
            </a:extLst>
          </p:cNvPr>
          <p:cNvSpPr txBox="1"/>
          <p:nvPr/>
        </p:nvSpPr>
        <p:spPr>
          <a:xfrm>
            <a:off x="2894120" y="1216241"/>
            <a:ext cx="4696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4 761,32131 </a:t>
            </a:r>
            <a:r>
              <a:rPr lang="en-US" sz="2800" b="1" cap="all" dirty="0" err="1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тыс</a:t>
            </a:r>
            <a:r>
              <a:rPr lang="ru-RU" sz="2800" b="1" cap="all" dirty="0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. </a:t>
            </a:r>
            <a:r>
              <a:rPr lang="en-US" sz="2800" b="1" cap="all" dirty="0" err="1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рублей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ADD901-7352-47D8-BC73-2F963AF4DC94}"/>
              </a:ext>
            </a:extLst>
          </p:cNvPr>
          <p:cNvSpPr txBox="1"/>
          <p:nvPr/>
        </p:nvSpPr>
        <p:spPr>
          <a:xfrm>
            <a:off x="563732" y="2263806"/>
            <a:ext cx="3280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  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1 667,16526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F5C52E-B464-4DC7-B9D5-B0EC5A15D2DE}"/>
              </a:ext>
            </a:extLst>
          </p:cNvPr>
          <p:cNvSpPr txBox="1"/>
          <p:nvPr/>
        </p:nvSpPr>
        <p:spPr>
          <a:xfrm>
            <a:off x="5477523" y="2263806"/>
            <a:ext cx="3400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</a:t>
            </a:r>
          </a:p>
          <a:p>
            <a:pPr algn="ctr"/>
            <a:r>
              <a:rPr lang="ru-RU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3 094,15605 </a:t>
            </a:r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96826F-E7D3-40B0-A5F3-FC277F078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37" y="3655047"/>
            <a:ext cx="4595305" cy="262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A4027D-1A4C-467A-A232-2782FDE1A818}"/>
              </a:ext>
            </a:extLst>
          </p:cNvPr>
          <p:cNvSpPr txBox="1"/>
          <p:nvPr/>
        </p:nvSpPr>
        <p:spPr>
          <a:xfrm>
            <a:off x="612559" y="213064"/>
            <a:ext cx="8682361" cy="958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поступлениЕ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неналоговых доходов в бюджет НУРМИНСКОГО СЕЛЬСКОГО ПОСЕЛЕНИЯ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районА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Ленинградской области ЗА 2022 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6C75D-1257-489B-BABB-3DA2764E7293}"/>
              </a:ext>
            </a:extLst>
          </p:cNvPr>
          <p:cNvSpPr txBox="1"/>
          <p:nvPr/>
        </p:nvSpPr>
        <p:spPr>
          <a:xfrm>
            <a:off x="466078" y="1535837"/>
            <a:ext cx="5313286" cy="958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ИСПОЛЬЗОВАНИЯ ИМУЩЕСТВА, НАХОДЯЩЕГОСЯ В ГОСУДАРСТВЕННОЙ И МУНИЦИПАЛЬНОЙ СОБСТВЕННОСТИ</a:t>
            </a:r>
            <a:endParaRPr lang="ru-RU" sz="1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017DE-3D0D-4A4D-B037-FEFC28692CB6}"/>
              </a:ext>
            </a:extLst>
          </p:cNvPr>
          <p:cNvSpPr txBox="1"/>
          <p:nvPr/>
        </p:nvSpPr>
        <p:spPr>
          <a:xfrm>
            <a:off x="310719" y="2491951"/>
            <a:ext cx="50070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1 071,90989 тыс. рублей</a:t>
            </a:r>
            <a:endParaRPr lang="ru-RU" sz="1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6F212A-C917-4479-9093-D0F128D4AB89}"/>
              </a:ext>
            </a:extLst>
          </p:cNvPr>
          <p:cNvSpPr txBox="1"/>
          <p:nvPr/>
        </p:nvSpPr>
        <p:spPr>
          <a:xfrm>
            <a:off x="4962616" y="3338003"/>
            <a:ext cx="47495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ОКАЗАНИЯ ПЛАТНЫХ УСЛУГ (РАБОТ) И КОМПЕНСАЦИИ ЗАТРАТ ГОСУДАРСТВА</a:t>
            </a:r>
            <a:endParaRPr lang="ru-RU" sz="1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161B2B-A87C-4EF5-B1AA-F8C436B26972}"/>
              </a:ext>
            </a:extLst>
          </p:cNvPr>
          <p:cNvSpPr txBox="1"/>
          <p:nvPr/>
        </p:nvSpPr>
        <p:spPr>
          <a:xfrm rot="10800000" flipV="1">
            <a:off x="4660777" y="4145921"/>
            <a:ext cx="5260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581,62448 тыс. рублей</a:t>
            </a:r>
            <a:endParaRPr lang="ru-RU" sz="1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02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8FC2CA-CC59-4B89-8229-88D0DEECCFFE}"/>
              </a:ext>
            </a:extLst>
          </p:cNvPr>
          <p:cNvSpPr txBox="1"/>
          <p:nvPr/>
        </p:nvSpPr>
        <p:spPr>
          <a:xfrm>
            <a:off x="1038688" y="284085"/>
            <a:ext cx="8518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Безвозмездные поступления За 2022 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06BF1ACF-FD9F-40CF-8BF5-03ED624B0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041714"/>
              </p:ext>
            </p:extLst>
          </p:nvPr>
        </p:nvGraphicFramePr>
        <p:xfrm>
          <a:off x="481263" y="770021"/>
          <a:ext cx="8373745" cy="5948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467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377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РАСХОДОЫ БЮДЖЕТА НУРМИНСКОГО СЕЛЬСКОГО ПОСЕЛЕНИЯ ТОСНЕНСКОГО РАЙОНА ЛЕНИНГРАДСКОЙ ОБЛАСТИ ЗА 2022 ГОД (ТЫС.РУБ.)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46613938"/>
              </p:ext>
            </p:extLst>
          </p:nvPr>
        </p:nvGraphicFramePr>
        <p:xfrm>
          <a:off x="1250950" y="1495425"/>
          <a:ext cx="8128000" cy="504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3108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2BF084-0518-496A-B9DF-B0BAA1F8D85C}"/>
              </a:ext>
            </a:extLst>
          </p:cNvPr>
          <p:cNvSpPr txBox="1"/>
          <p:nvPr/>
        </p:nvSpPr>
        <p:spPr>
          <a:xfrm>
            <a:off x="1278384" y="275208"/>
            <a:ext cx="81230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Расходной части бюджета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</a:t>
            </a:r>
            <a:b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НУРМИНСКОГО СЕЛЬСКОГО ПОСЕЛЕНИЯ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b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 района ленинградской области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b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2022 год (тыс. рублей)</a:t>
            </a:r>
            <a:br>
              <a:rPr lang="ru-RU" sz="1800" b="1" i="1" cap="all" dirty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32 569,4 тыс. рублей</a:t>
            </a:r>
            <a:endParaRPr lang="ru-RU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4BFEBAE0-7261-46D6-8D54-A2C5CF84C5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602313"/>
              </p:ext>
            </p:extLst>
          </p:nvPr>
        </p:nvGraphicFramePr>
        <p:xfrm>
          <a:off x="1162976" y="1864310"/>
          <a:ext cx="8300620" cy="4718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06468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719</TotalTime>
  <Words>853</Words>
  <Application>Microsoft Office PowerPoint</Application>
  <PresentationFormat>Широкоэкранный</PresentationFormat>
  <Paragraphs>77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Batang</vt:lpstr>
      <vt:lpstr>Arial</vt:lpstr>
      <vt:lpstr>Calibri</vt:lpstr>
      <vt:lpstr>Times New Roman</vt:lpstr>
      <vt:lpstr>Trebuchet MS</vt:lpstr>
      <vt:lpstr>Wingdings 3</vt:lpstr>
      <vt:lpstr>Аспект</vt:lpstr>
      <vt:lpstr>АДМИНИСТРАЦИЯ  НУРМИНСКОГО СЕЛЬСКОГО ПОСЕЛЕНИЯ  ТОСНЕНСКОГО РАЙОНА ЛЕНИНГРАДСКОЙ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РАСХОДОЫ БЮДЖЕТА НУРМИНСКОГО СЕЛЬСКОГО ПОСЕЛЕНИЯ ТОСНЕНСКОГО РАЙОНА ЛЕНИНГРАДСКОЙ ОБЛАСТИ ЗА 2022 ГОД (ТЫС.РУБ.)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АДМИНИСТРАЦИЯ  НУРМИНСКОГО СЕЛЬСКОГО ПОСЕЛЕНИЯ  ТОСНЕНСКОГО РАЙОНА ЛЕНИНГРАДСКОЙ ОБЛАСТИ</dc:title>
  <dc:creator>User</dc:creator>
  <cp:lastModifiedBy>AAA</cp:lastModifiedBy>
  <cp:revision>85</cp:revision>
  <dcterms:created xsi:type="dcterms:W3CDTF">2021-03-17T12:08:20Z</dcterms:created>
  <dcterms:modified xsi:type="dcterms:W3CDTF">2024-03-11T13:02:24Z</dcterms:modified>
</cp:coreProperties>
</file>