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18"/>
  </p:notesMasterIdLst>
  <p:sldIdLst>
    <p:sldId id="256" r:id="rId2"/>
    <p:sldId id="270" r:id="rId3"/>
    <p:sldId id="271" r:id="rId4"/>
    <p:sldId id="257" r:id="rId5"/>
    <p:sldId id="258" r:id="rId6"/>
    <p:sldId id="259" r:id="rId7"/>
    <p:sldId id="264" r:id="rId8"/>
    <p:sldId id="265" r:id="rId9"/>
    <p:sldId id="266" r:id="rId10"/>
    <p:sldId id="267" r:id="rId11"/>
    <p:sldId id="268" r:id="rId12"/>
    <p:sldId id="260" r:id="rId13"/>
    <p:sldId id="263" r:id="rId14"/>
    <p:sldId id="261" r:id="rId15"/>
    <p:sldId id="262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706053-0EDE-4092-9047-23B2BB619408}">
          <p14:sldIdLst>
            <p14:sldId id="256"/>
            <p14:sldId id="270"/>
            <p14:sldId id="271"/>
            <p14:sldId id="257"/>
            <p14:sldId id="258"/>
            <p14:sldId id="259"/>
            <p14:sldId id="264"/>
            <p14:sldId id="265"/>
            <p14:sldId id="266"/>
            <p14:sldId id="267"/>
          </p14:sldIdLst>
        </p14:section>
        <p14:section name="Раздел без заголовка" id="{2639FA4C-D2E9-41FC-A336-747098476F96}">
          <p14:sldIdLst>
            <p14:sldId id="268"/>
            <p14:sldId id="260"/>
            <p14:sldId id="263"/>
            <p14:sldId id="261"/>
            <p14:sldId id="262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CA90-48E3-A636-7666DAC2BFB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A90-48E3-A636-7666DAC2BFBD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B99-4570-82DB-A06DD532105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11 953,52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A90-48E3-A636-7666DAC2BF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12 287,70</a:t>
                    </a:r>
                  </a:p>
                  <a:p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A90-48E3-A636-7666DAC2BF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2 953,00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B99-4570-82DB-A06DD532105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'Структура доходов 2022'!$A$1:$A$3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'Структура доходов 2022'!$B$1:$B$3</c:f>
              <c:numCache>
                <c:formatCode>#,##0.000</c:formatCode>
                <c:ptCount val="3"/>
                <c:pt idx="0">
                  <c:v>41973.82</c:v>
                </c:pt>
                <c:pt idx="1">
                  <c:v>42059.75</c:v>
                </c:pt>
                <c:pt idx="2">
                  <c:v>27151.9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3-4507-A16B-F467EEA23CE6}"/>
            </c:ext>
          </c:extLst>
        </c:ser>
        <c:ser>
          <c:idx val="1"/>
          <c:order val="1"/>
          <c:explosion val="25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B99-4570-82DB-A06DD532105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B99-4570-82DB-A06DD532105D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CB99-4570-82DB-A06DD532105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'Структура доходов 2022'!$A$1:$A$3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'Структура доходов 2022'!$C$1:$C$3</c:f>
              <c:numCache>
                <c:formatCode>0.0%</c:formatCode>
                <c:ptCount val="3"/>
                <c:pt idx="0">
                  <c:v>0.37751173781969893</c:v>
                </c:pt>
                <c:pt idx="1">
                  <c:v>0.37828459060343045</c:v>
                </c:pt>
                <c:pt idx="2">
                  <c:v>0.24420367157687062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A3-4507-A16B-F467EEA23CE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5197219458763249E-2"/>
          <c:y val="6.5439681231461442E-3"/>
          <c:w val="0.86933838604275882"/>
          <c:h val="0.7884525756826660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2025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8564.5315800000008</c:v>
                </c:pt>
                <c:pt idx="1">
                  <c:v>10229.25128</c:v>
                </c:pt>
                <c:pt idx="2">
                  <c:v>12357.91711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D-4E31-A0E6-0CD16917F8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2025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13200.888419999999</c:v>
                </c:pt>
                <c:pt idx="1">
                  <c:v>13135.36872</c:v>
                </c:pt>
                <c:pt idx="2">
                  <c:v>14882.12624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8D-4E31-A0E6-0CD16917F8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2025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7C8D-4E31-A0E6-0CD16917F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0931360"/>
        <c:axId val="250932608"/>
        <c:axId val="0"/>
      </c:bar3DChart>
      <c:catAx>
        <c:axId val="250931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0932608"/>
        <c:crosses val="autoZero"/>
        <c:auto val="1"/>
        <c:lblAlgn val="ctr"/>
        <c:lblOffset val="100"/>
        <c:noMultiLvlLbl val="0"/>
      </c:catAx>
      <c:valAx>
        <c:axId val="250932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093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9A-45A9-A0AC-2C898B06DC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9A-45A9-A0AC-2C898B06DC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79A-45A9-A0AC-2C898B06DC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79A-45A9-A0AC-2C898B06DC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79A-45A9-A0AC-2C898B06DC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79A-45A9-A0AC-2C898B06DC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79A-45A9-A0AC-2C898B06DCE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79A-45A9-A0AC-2C898B06DCE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79A-45A9-A0AC-2C898B06DC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Другие вопросы в области национальной экономики</c:v>
                </c:pt>
                <c:pt idx="5">
                  <c:v>Жилищно-коммунальное хозяйство</c:v>
                </c:pt>
                <c:pt idx="6">
                  <c:v>Образование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10968.169</c:v>
                </c:pt>
                <c:pt idx="1">
                  <c:v>346.4</c:v>
                </c:pt>
                <c:pt idx="2">
                  <c:v>565.52</c:v>
                </c:pt>
                <c:pt idx="3">
                  <c:v>5254.3440000000001</c:v>
                </c:pt>
                <c:pt idx="4">
                  <c:v>860.74400000000003</c:v>
                </c:pt>
                <c:pt idx="5">
                  <c:v>5488.31711</c:v>
                </c:pt>
                <c:pt idx="6">
                  <c:v>255</c:v>
                </c:pt>
                <c:pt idx="7">
                  <c:v>772.29323999999997</c:v>
                </c:pt>
                <c:pt idx="8">
                  <c:v>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E0-43EE-9726-A9B764D0D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CA947-653C-4EC4-BC4C-68DD15943BA7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B392B-E123-42A0-9FD2-35BC55697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2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92B-E123-42A0-9FD2-35BC55697F0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6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1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06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3319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16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0814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72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244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1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1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97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32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984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8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4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6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8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3BDF3-CEAE-41CD-B906-F0710F37BE12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1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5521" y="1894580"/>
            <a:ext cx="7766936" cy="1646302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</a:t>
            </a:r>
            <a:b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НУРМИНСКОГО СЕЛЬСКОГО ПОСЕЛЕНИЯ </a:t>
            </a:r>
            <a:b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ТОСНЕНСКОГО РАЙОНА ЛЕНИНГРАДСКОЙ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17886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Проект бюджета Нурминского сельского поселения Тосненского района Ленинградской области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на 2024 год и на плановый период 2025 и 2026 годов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969" y="83147"/>
            <a:ext cx="1078039" cy="12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41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A4027D-1A4C-467A-A232-2782FDE1A818}"/>
              </a:ext>
            </a:extLst>
          </p:cNvPr>
          <p:cNvSpPr txBox="1"/>
          <p:nvPr/>
        </p:nvSpPr>
        <p:spPr>
          <a:xfrm>
            <a:off x="612559" y="213064"/>
            <a:ext cx="8682361" cy="958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Прогнозируемые поступления неналоговых доходов в бюджет НУРМИНСКОГО СЕЛЬСКОГО ПОСЕЛЕНИЯ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районА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Ленинградской области на 2024 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6C75D-1257-489B-BABB-3DA2764E7293}"/>
              </a:ext>
            </a:extLst>
          </p:cNvPr>
          <p:cNvSpPr txBox="1"/>
          <p:nvPr/>
        </p:nvSpPr>
        <p:spPr>
          <a:xfrm>
            <a:off x="466078" y="1535837"/>
            <a:ext cx="5313286" cy="958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ИСПОЛЬЗОВАНИЯ ИМУЩЕСТВА, НАХОДЯЩЕГОСЯ В ГОСУДАРСТВЕННОЙ И МУНИЦИПАЛЬНОЙ СОБСТВЕННОСТИ</a:t>
            </a:r>
            <a:endParaRPr lang="ru-RU" sz="1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017DE-3D0D-4A4D-B037-FEFC28692CB6}"/>
              </a:ext>
            </a:extLst>
          </p:cNvPr>
          <p:cNvSpPr txBox="1"/>
          <p:nvPr/>
        </p:nvSpPr>
        <p:spPr>
          <a:xfrm>
            <a:off x="310719" y="2491951"/>
            <a:ext cx="50070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1 070,00000 тыс. рублей</a:t>
            </a:r>
            <a:endParaRPr lang="ru-RU" sz="1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6F212A-C917-4479-9093-D0F128D4AB89}"/>
              </a:ext>
            </a:extLst>
          </p:cNvPr>
          <p:cNvSpPr txBox="1"/>
          <p:nvPr/>
        </p:nvSpPr>
        <p:spPr>
          <a:xfrm>
            <a:off x="4962616" y="2858609"/>
            <a:ext cx="47761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ОКАЗАНИЯ ПЛАТНЫХ УСЛУГ (РАБОТ) И КОМПЕНСАЦИИ ЗАТРАТ ГОСУДАРСТВА</a:t>
            </a:r>
            <a:endParaRPr lang="ru-RU" sz="1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161B2B-A87C-4EF5-B1AA-F8C436B26972}"/>
              </a:ext>
            </a:extLst>
          </p:cNvPr>
          <p:cNvSpPr txBox="1"/>
          <p:nvPr/>
        </p:nvSpPr>
        <p:spPr>
          <a:xfrm>
            <a:off x="4913786" y="3776591"/>
            <a:ext cx="50070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600,00000 тыс. рублей</a:t>
            </a:r>
            <a:endParaRPr lang="ru-RU" sz="1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2A4F79-6ED3-406D-8F49-5ED2646CCF84}"/>
              </a:ext>
            </a:extLst>
          </p:cNvPr>
          <p:cNvSpPr txBox="1"/>
          <p:nvPr/>
        </p:nvSpPr>
        <p:spPr>
          <a:xfrm rot="10800000" flipV="1">
            <a:off x="466078" y="4200539"/>
            <a:ext cx="51801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ru-RU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ПРОДАЖИ МАТЕРИАЛЬНЫХ И НЕМАТЕРИАЛЬНЫХ АКТИВОВ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1 283,00000 тыс. рублей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24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8FC2CA-CC59-4B89-8229-88D0DEECCFFE}"/>
              </a:ext>
            </a:extLst>
          </p:cNvPr>
          <p:cNvSpPr txBox="1"/>
          <p:nvPr/>
        </p:nvSpPr>
        <p:spPr>
          <a:xfrm>
            <a:off x="1038688" y="284085"/>
            <a:ext cx="85181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Безвозмездные поступления на 2024 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CADDBF-76C8-46E1-A79C-CF5242E4FA84}"/>
              </a:ext>
            </a:extLst>
          </p:cNvPr>
          <p:cNvSpPr txBox="1"/>
          <p:nvPr/>
        </p:nvSpPr>
        <p:spPr>
          <a:xfrm>
            <a:off x="435005" y="1074198"/>
            <a:ext cx="71420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бюджетам бюджетной системы Российской Федерации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9 095,00000 тыс. рублей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E4E73-87A8-48C3-8A07-3FDFA95E2E92}"/>
              </a:ext>
            </a:extLst>
          </p:cNvPr>
          <p:cNvSpPr txBox="1"/>
          <p:nvPr/>
        </p:nvSpPr>
        <p:spPr>
          <a:xfrm>
            <a:off x="3049479" y="2849731"/>
            <a:ext cx="71420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 бюджетам бюджетной системы Российской Федерации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2 058,60000 тыс. рублей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38BC0F-BA68-4CCB-8FD1-49696D016F82}"/>
              </a:ext>
            </a:extLst>
          </p:cNvPr>
          <p:cNvSpPr txBox="1"/>
          <p:nvPr/>
        </p:nvSpPr>
        <p:spPr>
          <a:xfrm rot="10800000" flipV="1">
            <a:off x="230817" y="4854844"/>
            <a:ext cx="71420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бюджетам бюджетной системы Российской Федерации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349,92000 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294679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ПРОГНОЗИРУЕМЫЕ РАСХОДЫ БЮДЖЕТА НУРМИНСКОГО СЕЛЬСКОГО ПОСЕЛЕНИЯ ТОСНЕНСКОГО РАЙОНА ЛЕНИНГРАДСКОЙ ОБЛАСТИ НА 2024 ГОД И НА ПЛАНОВЫЙ ПЕРИОД 2025 И 2026 ГОДОВ (ТЫС. РУБ.)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79525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1901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3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СТРУКТУРА РАСХОДОВ БЮДЖЕТА НУРМИНСКОГО СЕЛЬСКОГО ПОСЕЛЕНИЯ ТОСНЕНСКОГО РАЙОНА ЛЕНИНГРАДСКОЙ ОБЛАСТИ НА 2024 ГОД И НА ПЛАНОВЫЙ ПЕРИОД 2025 И 2026 ГОДОВ (ТЫС.РУБ.)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34124269"/>
              </p:ext>
            </p:extLst>
          </p:nvPr>
        </p:nvGraphicFramePr>
        <p:xfrm>
          <a:off x="1250950" y="1495425"/>
          <a:ext cx="8128000" cy="504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3108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7620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МУНИЦИПАЛЬНЫЕ ПРОГРАММЫ НУРМИНСКОГО СЕЛЬСКОГО ПОСЕЛЕНИЯ ТОСНЕНСКОГО РАЙОНА ЛЕНИНГРАДСКОЙ ОБЛАСТИ НА 2024 ГОД: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1"/>
          </a:xfrm>
        </p:spPr>
        <p:txBody>
          <a:bodyPr/>
          <a:lstStyle/>
          <a:p>
            <a:pPr algn="just"/>
            <a:r>
              <a:rPr lang="ru-RU" dirty="0"/>
              <a:t>Благоустройство территории Нурминского сельского поселения Тосненского района Ленинградской области (5273,3 тыс. руб.)</a:t>
            </a:r>
          </a:p>
          <a:p>
            <a:pPr algn="just"/>
            <a:r>
              <a:rPr lang="ru-RU" dirty="0"/>
              <a:t>Развитие части территории Нурминского сельского поселения Тосненского района Ленинградской области, являющейся административным центром поселения (1 170,4 тыс. руб.)</a:t>
            </a:r>
          </a:p>
          <a:p>
            <a:pPr algn="just"/>
            <a:r>
              <a:rPr lang="ru-RU" dirty="0"/>
              <a:t>Развитие частей территории Нурминского сельского поселения Тосненского района Ленинградской области (323,2 тыс. руб.)</a:t>
            </a:r>
          </a:p>
          <a:p>
            <a:pPr algn="just"/>
            <a:r>
              <a:rPr lang="ru-RU" dirty="0"/>
              <a:t>Развитие автомобильных дорог Нурминского сельского поселения Тосненского района Ленинградской области (2 900,0 тыс. руб.)</a:t>
            </a:r>
          </a:p>
          <a:p>
            <a:pPr algn="just"/>
            <a:r>
              <a:rPr lang="ru-RU" dirty="0"/>
              <a:t>Безопасность на территории Нурминского сельского поселения Тосненского района Ленинградской области (562,0 тыс. руб.)</a:t>
            </a:r>
          </a:p>
          <a:p>
            <a:pPr algn="just"/>
            <a:r>
              <a:rPr lang="ru-RU" dirty="0"/>
              <a:t>Развитие культуры Нурминского сельского поселения Тосненского района Ленинградской области (255,0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46328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7201"/>
            <a:ext cx="8596668" cy="5584162"/>
          </a:xfrm>
        </p:spPr>
        <p:txBody>
          <a:bodyPr/>
          <a:lstStyle/>
          <a:p>
            <a:pPr algn="just"/>
            <a:r>
              <a:rPr lang="ru-RU" dirty="0"/>
              <a:t>Развитие физической культуры и спорта на территории Нурминского сельского поселения Тосненского района Ленинградской области (324,0 тыс. руб.)</a:t>
            </a:r>
          </a:p>
          <a:p>
            <a:pPr algn="just"/>
            <a:r>
              <a:rPr lang="ru-RU" dirty="0"/>
              <a:t>Формирование комфортной городской среды на территории Нурминского сельского поселения Тосненского района Ленинградской области (500,0 тыс. руб.)</a:t>
            </a:r>
          </a:p>
          <a:p>
            <a:pPr algn="just"/>
            <a:r>
              <a:rPr lang="ru-RU" dirty="0"/>
              <a:t>Энергосбережение и повышение энергоэффективности на территории Нурминского сельского поселения Тосненского района Ленинградской области (500,0 тыс. руб.)</a:t>
            </a:r>
          </a:p>
          <a:p>
            <a:pPr algn="just"/>
            <a:r>
              <a:rPr lang="ru-RU" dirty="0"/>
              <a:t>Газификация территории Нурминского сельского поселения Тосненского района Ленинградской области (550,0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533053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BCF171-E71A-4BC9-9A7F-A10534A99176}"/>
              </a:ext>
            </a:extLst>
          </p:cNvPr>
          <p:cNvSpPr txBox="1"/>
          <p:nvPr/>
        </p:nvSpPr>
        <p:spPr>
          <a:xfrm>
            <a:off x="319596" y="2521258"/>
            <a:ext cx="97476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i="1" cap="all" dirty="0">
              <a:ln w="9000" cmpd="sng">
                <a:solidFill>
                  <a:srgbClr val="C00000"/>
                </a:solidFill>
                <a:prstDash val="solid"/>
              </a:ln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4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C8611F3-72A3-4B55-862C-78AFE4214DCE}"/>
              </a:ext>
            </a:extLst>
          </p:cNvPr>
          <p:cNvSpPr txBox="1"/>
          <p:nvPr/>
        </p:nvSpPr>
        <p:spPr>
          <a:xfrm>
            <a:off x="852256" y="355106"/>
            <a:ext cx="85580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ЧИСЛЕННОСТЬ НАСЕЛЕНИЯ НУРМИНСКОГО СЕЛЬСКОГО ПОСЕЛЕНИЯ ТОСНЕНСКОГО РАЙОНА ЛЕНИНГРАДСКОЙ ОБЛАСТИ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87B7C7-0F4E-4CF9-9F9D-4F27AA9C1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4" y="1491450"/>
            <a:ext cx="5728895" cy="3329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168BBC-1D0E-47FD-9EA0-7FC78FE8BA06}"/>
              </a:ext>
            </a:extLst>
          </p:cNvPr>
          <p:cNvSpPr txBox="1"/>
          <p:nvPr/>
        </p:nvSpPr>
        <p:spPr>
          <a:xfrm>
            <a:off x="6658251" y="2752078"/>
            <a:ext cx="3009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3 188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681AD3-0BDD-4151-AEF1-41429311D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00" y="355106"/>
            <a:ext cx="54644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3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E327FF-967C-410D-B429-0160F3ED0C84}"/>
              </a:ext>
            </a:extLst>
          </p:cNvPr>
          <p:cNvSpPr txBox="1"/>
          <p:nvPr/>
        </p:nvSpPr>
        <p:spPr>
          <a:xfrm>
            <a:off x="639192" y="390617"/>
            <a:ext cx="8717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ОСНОВНЫЕ ПОНЯТИЯ И ТЕРМИНЫ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7E5570-3EF8-49F4-840E-155F580243F6}"/>
              </a:ext>
            </a:extLst>
          </p:cNvPr>
          <p:cNvSpPr txBox="1"/>
          <p:nvPr/>
        </p:nvSpPr>
        <p:spPr>
          <a:xfrm>
            <a:off x="0" y="759949"/>
            <a:ext cx="105555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2"/>
                </a:solidFill>
              </a:rPr>
              <a:t>Бюджет - форма образования и расходования денежных средств, предназначенных для</a:t>
            </a:r>
          </a:p>
          <a:p>
            <a:pPr algn="ctr"/>
            <a:r>
              <a:rPr lang="ru-RU" sz="1600" dirty="0">
                <a:solidFill>
                  <a:schemeClr val="accent2"/>
                </a:solidFill>
              </a:rPr>
              <a:t>финансового обеспечения задач и функций государства и местного самоуправления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5097C3-3BF7-4AA5-9316-01FECF2A41AA}"/>
              </a:ext>
            </a:extLst>
          </p:cNvPr>
          <p:cNvSpPr txBox="1"/>
          <p:nvPr/>
        </p:nvSpPr>
        <p:spPr>
          <a:xfrm>
            <a:off x="230819" y="1597982"/>
            <a:ext cx="417250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/>
                </a:solidFill>
              </a:rPr>
              <a:t>Доходы бюджета </a:t>
            </a:r>
            <a:r>
              <a:rPr lang="ru-RU" sz="1600" dirty="0">
                <a:solidFill>
                  <a:schemeClr val="accent1"/>
                </a:solidFill>
              </a:rPr>
              <a:t>- денежные средства,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поступающие в бюджет</a:t>
            </a:r>
            <a:r>
              <a:rPr lang="ru-RU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03C913-7175-4022-9FDB-2BA641013D53}"/>
              </a:ext>
            </a:extLst>
          </p:cNvPr>
          <p:cNvSpPr txBox="1"/>
          <p:nvPr/>
        </p:nvSpPr>
        <p:spPr>
          <a:xfrm>
            <a:off x="94994" y="2213536"/>
            <a:ext cx="48741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/>
                </a:solidFill>
              </a:rPr>
              <a:t>Расходы бюджета </a:t>
            </a:r>
            <a:r>
              <a:rPr lang="ru-RU" sz="1600" dirty="0">
                <a:solidFill>
                  <a:schemeClr val="accent4"/>
                </a:solidFill>
              </a:rPr>
              <a:t>– выплачиваемые из бюджета денежные средства, которые направляются на</a:t>
            </a:r>
          </a:p>
          <a:p>
            <a:pPr algn="ctr"/>
            <a:r>
              <a:rPr lang="ru-RU" sz="1600" dirty="0">
                <a:solidFill>
                  <a:schemeClr val="accent4"/>
                </a:solidFill>
              </a:rPr>
              <a:t>финансовое обеспечение задач и функций государственной власти.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29F1A1-3FC1-4C8A-A7BA-C69653DE141A}"/>
              </a:ext>
            </a:extLst>
          </p:cNvPr>
          <p:cNvSpPr txBox="1"/>
          <p:nvPr/>
        </p:nvSpPr>
        <p:spPr>
          <a:xfrm>
            <a:off x="4793942" y="1518082"/>
            <a:ext cx="47673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/>
                </a:solidFill>
              </a:rPr>
              <a:t>Профицит бюджета </a:t>
            </a:r>
            <a:r>
              <a:rPr lang="ru-RU" sz="1600" dirty="0">
                <a:solidFill>
                  <a:schemeClr val="accent1"/>
                </a:solidFill>
              </a:rPr>
              <a:t>– превышение доходов</a:t>
            </a:r>
          </a:p>
          <a:p>
            <a:pPr algn="ctr"/>
            <a:r>
              <a:rPr lang="ru-RU" sz="1600" dirty="0">
                <a:solidFill>
                  <a:schemeClr val="accent1"/>
                </a:solidFill>
              </a:rPr>
              <a:t>бюджета над его расходами.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C7E3E-FDFF-4138-8DFF-8589F2757DB2}"/>
              </a:ext>
            </a:extLst>
          </p:cNvPr>
          <p:cNvSpPr txBox="1"/>
          <p:nvPr/>
        </p:nvSpPr>
        <p:spPr>
          <a:xfrm>
            <a:off x="5202315" y="2337771"/>
            <a:ext cx="4874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6"/>
                </a:solidFill>
              </a:rPr>
              <a:t>Дефицит бюджета </a:t>
            </a:r>
            <a:r>
              <a:rPr lang="ru-RU" sz="1600" dirty="0">
                <a:solidFill>
                  <a:schemeClr val="accent4"/>
                </a:solidFill>
              </a:rPr>
              <a:t>– превышение расходов</a:t>
            </a:r>
          </a:p>
          <a:p>
            <a:r>
              <a:rPr lang="ru-RU" sz="1600" dirty="0">
                <a:solidFill>
                  <a:schemeClr val="accent4"/>
                </a:solidFill>
              </a:rPr>
              <a:t>бюджета над его доходами.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A0FA3-1E8C-4079-AC29-FC2A70FD6451}"/>
              </a:ext>
            </a:extLst>
          </p:cNvPr>
          <p:cNvSpPr txBox="1"/>
          <p:nvPr/>
        </p:nvSpPr>
        <p:spPr>
          <a:xfrm>
            <a:off x="230819" y="3429000"/>
            <a:ext cx="97654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/>
                </a:solidFill>
              </a:rPr>
              <a:t>Отчетный финансовый год</a:t>
            </a:r>
            <a:r>
              <a:rPr lang="ru-RU" dirty="0">
                <a:solidFill>
                  <a:schemeClr val="accent1"/>
                </a:solidFill>
              </a:rPr>
              <a:t>- год, предшествующий текущему финансовому году.</a:t>
            </a:r>
          </a:p>
          <a:p>
            <a:r>
              <a:rPr lang="ru-RU" dirty="0">
                <a:solidFill>
                  <a:schemeClr val="accent6"/>
                </a:solidFill>
              </a:rPr>
              <a:t>Текущий финансовый год </a:t>
            </a:r>
            <a:r>
              <a:rPr lang="ru-RU" dirty="0">
                <a:solidFill>
                  <a:schemeClr val="accent1"/>
                </a:solidFill>
              </a:rPr>
              <a:t>– год в котором осуществляется исполнение бюджета, составление и рассмотрение проекта бюджета на очередной финансовый год.</a:t>
            </a:r>
          </a:p>
          <a:p>
            <a:r>
              <a:rPr lang="ru-RU" dirty="0">
                <a:solidFill>
                  <a:schemeClr val="accent6"/>
                </a:solidFill>
              </a:rPr>
              <a:t>Очередной финансовый год</a:t>
            </a:r>
            <a:r>
              <a:rPr lang="ru-RU" dirty="0">
                <a:solidFill>
                  <a:schemeClr val="accent1"/>
                </a:solidFill>
              </a:rPr>
              <a:t> – год, следующий за текущим финансовым годом.</a:t>
            </a:r>
          </a:p>
          <a:p>
            <a:r>
              <a:rPr lang="ru-RU" dirty="0">
                <a:solidFill>
                  <a:schemeClr val="accent6"/>
                </a:solidFill>
              </a:rPr>
              <a:t>Плановый период </a:t>
            </a:r>
            <a:r>
              <a:rPr lang="ru-RU" dirty="0">
                <a:solidFill>
                  <a:schemeClr val="accent1"/>
                </a:solidFill>
              </a:rPr>
              <a:t>– два финансовых года, следующие за очередным финансовым годом.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4DD1A7-8D1E-445D-BF5B-9CF85CD5AD47}"/>
              </a:ext>
            </a:extLst>
          </p:cNvPr>
          <p:cNvSpPr txBox="1"/>
          <p:nvPr/>
        </p:nvSpPr>
        <p:spPr>
          <a:xfrm rot="10800000" flipV="1">
            <a:off x="514905" y="5153532"/>
            <a:ext cx="86557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accent6"/>
                </a:solidFill>
              </a:rPr>
              <a:t>Бюджетные ассигнования –</a:t>
            </a:r>
            <a:r>
              <a:rPr lang="ru-RU" sz="1800" dirty="0">
                <a:solidFill>
                  <a:schemeClr val="accent1"/>
                </a:solidFill>
              </a:rPr>
              <a:t>предельные объемы денежных средств, предусмотренных в соответствующем финансовом году для исполнения бюджетных обязательств.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91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СОСТАВЛЕНИЕ ПРОЕКТА БЮДЖЕТА НУРМИНСКОГО СЕЛЬСКОГО ПОСЕЛЕНИЯ ТОСНЕНСКОГО РАЙОНА ЛЕНИНГРАДСКОЙ ОБЛАСТИ: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10155"/>
            <a:ext cx="8871112" cy="3033346"/>
          </a:xfrm>
        </p:spPr>
        <p:txBody>
          <a:bodyPr/>
          <a:lstStyle/>
          <a:p>
            <a:pPr algn="just"/>
            <a:r>
              <a:rPr lang="ru-RU" dirty="0"/>
              <a:t>Бюджет разрабатывается и утверждается в форме решения совета депутатов Нурминского сельского поселения на 3 года – на очередной финансовый год и плановый период.</a:t>
            </a:r>
          </a:p>
          <a:p>
            <a:pPr algn="just"/>
            <a:r>
              <a:rPr lang="ru-RU" dirty="0"/>
              <a:t>Финансовый год соответствует календарному году и длится с 1 января по 31 декабря.</a:t>
            </a:r>
          </a:p>
          <a:p>
            <a:pPr algn="just"/>
            <a:r>
              <a:rPr lang="ru-RU" dirty="0"/>
              <a:t>Решение о бюджете вступает в силу с 1 января и действует по 31 декабря финансового года, если иное не предусмотрено Бюджетным кодексом и решением совета депутатов Нурминского сельского поселения.</a:t>
            </a:r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567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СВЕДЕНИЯ, НЕОБХОДИМЫЕ ДЛЯ СОСТАВЛЕНИЯ ПРОЕКТА БЮДЖЕТА НУРМИНСКОГО СЕЛЬСКОГО ПОСЕЛЕНИЯ ТОСНЕНСКОГО РАЙОНА ЛЕНИНГРАДСКОЙ ОБЛАСТИ. СОСТАВЛЕНИЕ ПРОЕКТА БЮДЖЕТА ОСНОВЫВАЕТСЯ НА: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0092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основных посланиях Президента Российской Федерации;</a:t>
            </a:r>
          </a:p>
          <a:p>
            <a:r>
              <a:rPr lang="ru-RU" dirty="0"/>
              <a:t>основных направлениях бюджетной и налоговой политики;</a:t>
            </a:r>
          </a:p>
          <a:p>
            <a:r>
              <a:rPr lang="ru-RU" dirty="0"/>
              <a:t>прогнозе социально-экономического развития Нурминского сельского поселения;</a:t>
            </a:r>
          </a:p>
          <a:p>
            <a:r>
              <a:rPr lang="ru-RU" dirty="0"/>
              <a:t>бюджетном прогнозе на долгосрочный период, в случае, если представительный орган Нурминского поселения принял решение о его формировании;</a:t>
            </a:r>
          </a:p>
          <a:p>
            <a:r>
              <a:rPr lang="ru-RU" dirty="0"/>
              <a:t>муниципальных программах Нурминского сельского поселения (проектах  изменений  </a:t>
            </a:r>
            <a:r>
              <a:rPr lang="ru-RU"/>
              <a:t>муниципальных программ).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7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5492"/>
            <a:ext cx="8596668" cy="103456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ПОСТУПЛЕНИЯ ДОХОДОВ В БЮДЖЕТ НУРМИНСКОГО СЕЛЬСКОГО ПОСЕЛЕНИЯ ТОСНЕНСКОГО РАЙОНА ЛЕНИНГРАДСКОЙ ОБЛАСТИ ПО ДОХОДАМ ПО КОДАМ ВИДОВ ДОХОДОВ, ПОДВИДОВ ДОХОДОВ (ТЫС.РУБ.)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342331"/>
              </p:ext>
            </p:extLst>
          </p:nvPr>
        </p:nvGraphicFramePr>
        <p:xfrm>
          <a:off x="677692" y="1310054"/>
          <a:ext cx="8596310" cy="5256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62">
                  <a:extLst>
                    <a:ext uri="{9D8B030D-6E8A-4147-A177-3AD203B41FA5}">
                      <a16:colId xmlns:a16="http://schemas.microsoft.com/office/drawing/2014/main" val="810971145"/>
                    </a:ext>
                  </a:extLst>
                </a:gridCol>
                <a:gridCol w="2210044">
                  <a:extLst>
                    <a:ext uri="{9D8B030D-6E8A-4147-A177-3AD203B41FA5}">
                      <a16:colId xmlns:a16="http://schemas.microsoft.com/office/drawing/2014/main" val="2079817907"/>
                    </a:ext>
                  </a:extLst>
                </a:gridCol>
                <a:gridCol w="1591408">
                  <a:extLst>
                    <a:ext uri="{9D8B030D-6E8A-4147-A177-3AD203B41FA5}">
                      <a16:colId xmlns:a16="http://schemas.microsoft.com/office/drawing/2014/main" val="3806498024"/>
                    </a:ext>
                  </a:extLst>
                </a:gridCol>
                <a:gridCol w="1556238">
                  <a:extLst>
                    <a:ext uri="{9D8B030D-6E8A-4147-A177-3AD203B41FA5}">
                      <a16:colId xmlns:a16="http://schemas.microsoft.com/office/drawing/2014/main" val="2965492198"/>
                    </a:ext>
                  </a:extLst>
                </a:gridCol>
                <a:gridCol w="1519358">
                  <a:extLst>
                    <a:ext uri="{9D8B030D-6E8A-4147-A177-3AD203B41FA5}">
                      <a16:colId xmlns:a16="http://schemas.microsoft.com/office/drawing/2014/main" val="2780274729"/>
                    </a:ext>
                  </a:extLst>
                </a:gridCol>
              </a:tblGrid>
              <a:tr h="365175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КБК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ИСТОЧНИК ДОХОДОВ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2024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2025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2026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701711"/>
                  </a:ext>
                </a:extLst>
              </a:tr>
              <a:tr h="420202"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1 00 00000 00 0000 000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НАЛОГОВЫЕ</a:t>
                      </a:r>
                      <a:r>
                        <a:rPr lang="ru-RU" sz="1100" i="1" baseline="0" dirty="0">
                          <a:solidFill>
                            <a:schemeClr val="tx1"/>
                          </a:solidFill>
                        </a:rPr>
                        <a:t> И НЕНАЛОГОВЫЕ </a:t>
                      </a:r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ДОХОДЫ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13694,68000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14162,33753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13982,40000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761631"/>
                  </a:ext>
                </a:extLst>
              </a:tr>
              <a:tr h="420202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1 01 00000 00 0000 000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НАЛОГИ НА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</a:rPr>
                        <a:t> ПРИБЫЛЬ, ДОХОДЫ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5200,00000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5300,00000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5300,00000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51404"/>
                  </a:ext>
                </a:extLst>
              </a:tr>
              <a:tr h="75036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1 03 00000 00 0000 000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НАЛОГИ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</a:rPr>
                        <a:t> НА ТОВАРЫ (РАБОТЫ, УСЛУГИ), РЕАЛИЗУЕМЫЕ НА ТЕРРИТОРИИ РОССИЙСКОЙ ФЕДЕРАЦИИ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1139,00000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1139,00000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1139,00000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486309"/>
                  </a:ext>
                </a:extLst>
              </a:tr>
              <a:tr h="365175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1 06 00000 00 0000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НАЛОГИ НА ИМУЩЕСТВО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5948,70000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4771,30000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4825,10000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469274"/>
                  </a:ext>
                </a:extLst>
              </a:tr>
              <a:tr h="75036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1 11 00000 00 0000 000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ДОХОДЫ ОТ ИСПОЛЬЗОВАНИЯ ИМУЩЕСТВА, НАХОДЯЩЕГОСЯ В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</a:rPr>
                        <a:t> МУНИЦИПАЛЬНОЙ СОБСТВЕННОСТИ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1070,00000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1100,00000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1100,00000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855475"/>
                  </a:ext>
                </a:extLst>
              </a:tr>
              <a:tr h="75036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1 13 00000 00 0000 000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ДОХОДЫ ОТ ОКАЗАНИЯ ПЛАТНЫХ УСЛУГ (РАБОТ) И КОМПЕНСАЦИИ ЗАТРАТ ГОСУДАРСТВА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600,00000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600,00000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600,00000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810778"/>
                  </a:ext>
                </a:extLst>
              </a:tr>
              <a:tr h="365175"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dirty="0">
                          <a:solidFill>
                            <a:schemeClr val="tx1"/>
                          </a:solidFill>
                        </a:rPr>
                        <a:t>1 14 00000 00 0000 000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ДОХОДЫ  ОТ ПРОДАЖИ МАТЕРИАЛЬНЫХ И НЕМАТЕРИАЛЬНЫХ АКТИВОВ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1283,00000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0,00000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0,00000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547"/>
                  </a:ext>
                </a:extLst>
              </a:tr>
              <a:tr h="420202"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2 00 00000 00 0000 000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БЕЗВОЗМЕЗДНЫЕ ПОСТУПЛЕНИЯ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11953,52000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9854,32000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8201,32000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300838"/>
                  </a:ext>
                </a:extLst>
              </a:tr>
              <a:tr h="36517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ВСЕГО</a:t>
                      </a:r>
                      <a:r>
                        <a:rPr lang="ru-RU" sz="1100" i="1" baseline="0" dirty="0">
                          <a:solidFill>
                            <a:schemeClr val="tx1"/>
                          </a:solidFill>
                        </a:rPr>
                        <a:t> ДОХОДОВ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27194,22000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>
                          <a:solidFill>
                            <a:schemeClr val="tx1"/>
                          </a:solidFill>
                        </a:rPr>
                        <a:t>22764,62000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>
                          <a:solidFill>
                            <a:schemeClr val="tx1"/>
                          </a:solidFill>
                        </a:rPr>
                        <a:t>21165,42000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477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49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79C2E7-869C-4FC2-A694-85FDFAC99324}"/>
              </a:ext>
            </a:extLst>
          </p:cNvPr>
          <p:cNvSpPr txBox="1"/>
          <p:nvPr/>
        </p:nvSpPr>
        <p:spPr>
          <a:xfrm>
            <a:off x="585927" y="461639"/>
            <a:ext cx="86113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структура доходов бюджета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НУРМИНСКОГО СЕЛЬСКОГО ПОСЕЛЕНИЯ </a:t>
            </a: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ТосненскОГО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районА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ленинградской области </a:t>
            </a:r>
            <a:b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800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 2024-2026 годы (тыс. рублей)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2B618FA-EC51-4F24-8868-7BA88D0941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687530"/>
              </p:ext>
            </p:extLst>
          </p:nvPr>
        </p:nvGraphicFramePr>
        <p:xfrm>
          <a:off x="497149" y="1624613"/>
          <a:ext cx="8700117" cy="485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755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A0940A-2971-4BDF-8DC6-5E00817E42B7}"/>
              </a:ext>
            </a:extLst>
          </p:cNvPr>
          <p:cNvSpPr txBox="1"/>
          <p:nvPr/>
        </p:nvSpPr>
        <p:spPr>
          <a:xfrm>
            <a:off x="2148396" y="355108"/>
            <a:ext cx="7000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Налоги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прибыль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,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доходы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1800" b="1" cap="all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/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</a:t>
            </a:r>
            <a:r>
              <a:rPr lang="en-US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2024 </a:t>
            </a:r>
            <a:r>
              <a:rPr lang="en-US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год</a:t>
            </a:r>
            <a:endParaRPr lang="ru-RU" sz="18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CBC129F-A595-4735-B5BC-C8DAA6F370BE}"/>
              </a:ext>
            </a:extLst>
          </p:cNvPr>
          <p:cNvGrpSpPr/>
          <p:nvPr/>
        </p:nvGrpSpPr>
        <p:grpSpPr>
          <a:xfrm>
            <a:off x="3049479" y="1633491"/>
            <a:ext cx="5712782" cy="1363461"/>
            <a:chOff x="2195736" y="1196752"/>
            <a:chExt cx="4680520" cy="1656184"/>
          </a:xfrm>
        </p:grpSpPr>
        <p:sp>
          <p:nvSpPr>
            <p:cNvPr id="9" name="Выноска со стрелкой вниз 13">
              <a:extLst>
                <a:ext uri="{FF2B5EF4-FFF2-40B4-BE49-F238E27FC236}">
                  <a16:creationId xmlns:a16="http://schemas.microsoft.com/office/drawing/2014/main" id="{B6178E86-FB34-45CA-AB91-3FACF9946B67}"/>
                </a:ext>
              </a:extLst>
            </p:cNvPr>
            <p:cNvSpPr/>
            <p:nvPr/>
          </p:nvSpPr>
          <p:spPr>
            <a:xfrm>
              <a:off x="2195736" y="1196752"/>
              <a:ext cx="4680520" cy="1656184"/>
            </a:xfrm>
            <a:prstGeom prst="downArrowCallou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339C90-4F95-4050-97DF-A3EB2839416D}"/>
                </a:ext>
              </a:extLst>
            </p:cNvPr>
            <p:cNvSpPr txBox="1"/>
            <p:nvPr/>
          </p:nvSpPr>
          <p:spPr>
            <a:xfrm>
              <a:off x="2231740" y="1345158"/>
              <a:ext cx="46085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cap="all" dirty="0">
                  <a:ln w="9000" cmpd="sng">
                    <a:solidFill>
                      <a:schemeClr val="bg2">
                        <a:lumMod val="10000"/>
                      </a:schemeClr>
                    </a:solidFill>
                    <a:prstDash val="solid"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Налог на доходы физических лиц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A048BE5-DF41-49DD-85FA-3038FD45FCA9}"/>
              </a:ext>
            </a:extLst>
          </p:cNvPr>
          <p:cNvSpPr txBox="1"/>
          <p:nvPr/>
        </p:nvSpPr>
        <p:spPr>
          <a:xfrm>
            <a:off x="3049480" y="3092665"/>
            <a:ext cx="557961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5 200,00000</a:t>
            </a:r>
          </a:p>
          <a:p>
            <a:pPr algn="ctr"/>
            <a:r>
              <a:rPr lang="ru-RU" sz="18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Тыс. рублей</a:t>
            </a:r>
            <a:r>
              <a:rPr lang="ru-RU" sz="1800" b="1" i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7EFF83-81AF-4634-AACF-0209F1925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6" y="2620682"/>
            <a:ext cx="4092605" cy="397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5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F7180B-D151-46B7-902F-2A8A051C736B}"/>
              </a:ext>
            </a:extLst>
          </p:cNvPr>
          <p:cNvSpPr txBox="1"/>
          <p:nvPr/>
        </p:nvSpPr>
        <p:spPr>
          <a:xfrm>
            <a:off x="1109709" y="390618"/>
            <a:ext cx="8584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cap="all" dirty="0" err="1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НАЛОГи</a:t>
            </a:r>
            <a:r>
              <a:rPr lang="ru-RU" sz="1800" b="1" cap="all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НА ИМУЩЕСТВО на 2024 год</a:t>
            </a:r>
            <a:endParaRPr lang="ru-RU" sz="1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142511-F2DF-4173-B926-4EFCBFEC0863}"/>
              </a:ext>
            </a:extLst>
          </p:cNvPr>
          <p:cNvSpPr txBox="1"/>
          <p:nvPr/>
        </p:nvSpPr>
        <p:spPr>
          <a:xfrm>
            <a:off x="2894120" y="1216241"/>
            <a:ext cx="4696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5 948,70000 </a:t>
            </a:r>
            <a:r>
              <a:rPr lang="en-US" sz="2800" b="1" cap="all" dirty="0" err="1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тыс</a:t>
            </a:r>
            <a:r>
              <a:rPr lang="ru-RU" sz="2800" b="1" cap="all" dirty="0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. </a:t>
            </a:r>
            <a:r>
              <a:rPr lang="en-US" sz="2800" b="1" cap="all" dirty="0" err="1">
                <a:solidFill>
                  <a:schemeClr val="accent2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рублей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ADD901-7352-47D8-BC73-2F963AF4DC94}"/>
              </a:ext>
            </a:extLst>
          </p:cNvPr>
          <p:cNvSpPr txBox="1"/>
          <p:nvPr/>
        </p:nvSpPr>
        <p:spPr>
          <a:xfrm>
            <a:off x="563732" y="2263806"/>
            <a:ext cx="3280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  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1 548,70000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F5C52E-B464-4DC7-B9D5-B0EC5A15D2DE}"/>
              </a:ext>
            </a:extLst>
          </p:cNvPr>
          <p:cNvSpPr txBox="1"/>
          <p:nvPr/>
        </p:nvSpPr>
        <p:spPr>
          <a:xfrm>
            <a:off x="5477523" y="2263806"/>
            <a:ext cx="34001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 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4 400,00000 тыс. рублей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96826F-E7D3-40B0-A5F3-FC277F078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37" y="3655047"/>
            <a:ext cx="4595305" cy="262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17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261</TotalTime>
  <Words>921</Words>
  <Application>Microsoft Office PowerPoint</Application>
  <PresentationFormat>Широкоэкранный</PresentationFormat>
  <Paragraphs>126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Аспект</vt:lpstr>
      <vt:lpstr>АДМИНИСТРАЦИЯ  НУРМИНСКОГО СЕЛЬСКОГО ПОСЕЛЕНИЯ  ТОСНЕНСКОГО РАЙОНА ЛЕНИНГРАДСКОЙ ОБЛАСТИ</vt:lpstr>
      <vt:lpstr>Презентация PowerPoint</vt:lpstr>
      <vt:lpstr>Презентация PowerPoint</vt:lpstr>
      <vt:lpstr>СОСТАВЛЕНИЕ ПРОЕКТА БЮДЖЕТА НУРМИНСКОГО СЕЛЬСКОГО ПОСЕЛЕНИЯ ТОСНЕНСКОГО РАЙОНА ЛЕНИНГРАДСКОЙ ОБЛАСТИ:</vt:lpstr>
      <vt:lpstr>СВЕДЕНИЯ, НЕОБХОДИМЫЕ ДЛЯ СОСТАВЛЕНИЯ ПРОЕКТА БЮДЖЕТА НУРМИНСКОГО СЕЛЬСКОГО ПОСЕЛЕНИЯ ТОСНЕНСКОГО РАЙОНА ЛЕНИНГРАДСКОЙ ОБЛАСТИ. СОСТАВЛЕНИЕ ПРОЕКТА БЮДЖЕТА ОСНОВЫВАЕТСЯ НА:</vt:lpstr>
      <vt:lpstr>ПОСТУПЛЕНИЯ ДОХОДОВ В БЮДЖЕТ НУРМИНСКОГО СЕЛЬСКОГО ПОСЕЛЕНИЯ ТОСНЕНСКОГО РАЙОНА ЛЕНИНГРАДСКОЙ ОБЛАСТИ ПО ДОХОДАМ ПО КОДАМ ВИДОВ ДОХОДОВ, ПОДВИДОВ ДОХОДОВ (ТЫС.РУБ.)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ПРОГНОЗИРУЕМЫЕ РАСХОДЫ БЮДЖЕТА НУРМИНСКОГО СЕЛЬСКОГО ПОСЕЛЕНИЯ ТОСНЕНСКОГО РАЙОНА ЛЕНИНГРАДСКОЙ ОБЛАСТИ НА 2024 ГОД И НА ПЛАНОВЫЙ ПЕРИОД 2025 И 2026 ГОДОВ (ТЫС. РУБ.)</vt:lpstr>
      <vt:lpstr>СТРУКТУРА РАСХОДОВ БЮДЖЕТА НУРМИНСКОГО СЕЛЬСКОГО ПОСЕЛЕНИЯ ТОСНЕНСКОГО РАЙОНА ЛЕНИНГРАДСКОЙ ОБЛАСТИ НА 2024 ГОД И НА ПЛАНОВЫЙ ПЕРИОД 2025 И 2026 ГОДОВ (ТЫС.РУБ.)</vt:lpstr>
      <vt:lpstr>МУНИЦИПАЛЬНЫЕ ПРОГРАММЫ НУРМИНСКОГО СЕЛЬСКОГО ПОСЕЛЕНИЯ ТОСНЕНСКОГО РАЙОНА ЛЕНИНГРАДСКОЙ ОБЛАСТИ НА 2024 ГОД: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АДМИНИСТРАЦИЯ  НУРМИНСКОГО СЕЛЬСКОГО ПОСЕЛЕНИЯ  ТОСНЕНСКОГО РАЙОНА ЛЕНИНГРАДСКОЙ ОБЛАСТИ</dc:title>
  <dc:creator>User</dc:creator>
  <cp:lastModifiedBy>AAA</cp:lastModifiedBy>
  <cp:revision>58</cp:revision>
  <dcterms:created xsi:type="dcterms:W3CDTF">2021-03-17T12:08:20Z</dcterms:created>
  <dcterms:modified xsi:type="dcterms:W3CDTF">2024-03-06T13:36:51Z</dcterms:modified>
</cp:coreProperties>
</file>